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311" r:id="rId4"/>
    <p:sldId id="264" r:id="rId5"/>
    <p:sldId id="313" r:id="rId6"/>
    <p:sldId id="312" r:id="rId7"/>
    <p:sldId id="314" r:id="rId8"/>
    <p:sldId id="266" r:id="rId9"/>
    <p:sldId id="268" r:id="rId10"/>
    <p:sldId id="267" r:id="rId11"/>
    <p:sldId id="270" r:id="rId12"/>
    <p:sldId id="271" r:id="rId13"/>
    <p:sldId id="272" r:id="rId14"/>
    <p:sldId id="273" r:id="rId15"/>
    <p:sldId id="276" r:id="rId16"/>
    <p:sldId id="277" r:id="rId17"/>
    <p:sldId id="274" r:id="rId18"/>
    <p:sldId id="278" r:id="rId19"/>
    <p:sldId id="279" r:id="rId20"/>
    <p:sldId id="280" r:id="rId21"/>
    <p:sldId id="281" r:id="rId22"/>
    <p:sldId id="282" r:id="rId23"/>
    <p:sldId id="284" r:id="rId24"/>
    <p:sldId id="283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7" r:id="rId34"/>
    <p:sldId id="316" r:id="rId35"/>
    <p:sldId id="317" r:id="rId36"/>
    <p:sldId id="298" r:id="rId37"/>
    <p:sldId id="299" r:id="rId38"/>
    <p:sldId id="300" r:id="rId39"/>
    <p:sldId id="301" r:id="rId40"/>
    <p:sldId id="302" r:id="rId41"/>
    <p:sldId id="303" r:id="rId42"/>
    <p:sldId id="261" r:id="rId43"/>
    <p:sldId id="257" r:id="rId44"/>
    <p:sldId id="262" r:id="rId45"/>
    <p:sldId id="258" r:id="rId46"/>
    <p:sldId id="259" r:id="rId47"/>
    <p:sldId id="304" r:id="rId48"/>
    <p:sldId id="305" r:id="rId49"/>
    <p:sldId id="318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80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D4CB1-DF48-4F8B-B9B9-2FA54B8F0A0F}" type="datetimeFigureOut">
              <a:rPr lang="hu-HU" smtClean="0"/>
              <a:pPr/>
              <a:t>2011.02.14.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4F471-F63C-40E8-A70C-87CC59041C6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hu-HU" sz="6600" dirty="0" smtClean="0">
                <a:solidFill>
                  <a:srgbClr val="FF0000"/>
                </a:solidFill>
              </a:rPr>
              <a:t>1. SZÉTVÁLASZTÓ MŰSZEREK</a:t>
            </a:r>
            <a:endParaRPr lang="hu-H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Preparáló érfogók – </a:t>
            </a:r>
            <a:r>
              <a:rPr lang="hu-HU" dirty="0" err="1" smtClean="0"/>
              <a:t>Pean</a:t>
            </a:r>
            <a:r>
              <a:rPr lang="hu-HU" dirty="0" smtClean="0"/>
              <a:t> és moszkitó</a:t>
            </a:r>
            <a:endParaRPr lang="hu-HU" dirty="0"/>
          </a:p>
        </p:txBody>
      </p:sp>
      <p:pic>
        <p:nvPicPr>
          <p:cNvPr id="4" name="Tartalom helye 3" descr="P2073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Fűrész</a:t>
            </a:r>
            <a:endParaRPr lang="hu-HU" dirty="0"/>
          </a:p>
        </p:txBody>
      </p:sp>
      <p:pic>
        <p:nvPicPr>
          <p:cNvPr id="4" name="Tartalom helye 3" descr="P2093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Raspatórium</a:t>
            </a:r>
            <a:endParaRPr lang="hu-HU" dirty="0"/>
          </a:p>
        </p:txBody>
      </p:sp>
      <p:pic>
        <p:nvPicPr>
          <p:cNvPr id="4" name="Tartalom helye 3" descr="P2093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Amputáló kés</a:t>
            </a:r>
            <a:endParaRPr lang="hu-HU" dirty="0"/>
          </a:p>
        </p:txBody>
      </p:sp>
      <p:pic>
        <p:nvPicPr>
          <p:cNvPr id="4" name="Tartalom helye 3" descr="P2093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u-HU" sz="6600" dirty="0" smtClean="0">
                <a:solidFill>
                  <a:srgbClr val="FF0000"/>
                </a:solidFill>
              </a:rPr>
              <a:t>2. FOGÓMŰSZEREK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Csipeszek</a:t>
            </a:r>
            <a:endParaRPr lang="hu-HU" dirty="0"/>
          </a:p>
        </p:txBody>
      </p:sp>
      <p:pic>
        <p:nvPicPr>
          <p:cNvPr id="4" name="Tartalom helye 3" descr="P2073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Horgas (sebészi) csipesz</a:t>
            </a:r>
            <a:endParaRPr lang="hu-HU" dirty="0"/>
          </a:p>
        </p:txBody>
      </p:sp>
      <p:pic>
        <p:nvPicPr>
          <p:cNvPr id="4" name="Tartalom helye 3" descr="P2073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Egyenes összekötő nyíllal 5"/>
          <p:cNvCxnSpPr/>
          <p:nvPr/>
        </p:nvCxnSpPr>
        <p:spPr>
          <a:xfrm rot="16200000" flipH="1">
            <a:off x="6429388" y="3071810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Anatómiás csipesz</a:t>
            </a:r>
            <a:endParaRPr lang="hu-HU" dirty="0"/>
          </a:p>
        </p:txBody>
      </p:sp>
      <p:pic>
        <p:nvPicPr>
          <p:cNvPr id="6" name="Tartalom helye 5" descr="P2073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Szemészeti csipesz</a:t>
            </a:r>
            <a:endParaRPr lang="hu-HU" dirty="0"/>
          </a:p>
        </p:txBody>
      </p:sp>
      <p:pic>
        <p:nvPicPr>
          <p:cNvPr id="4" name="Tartalom helye 3" descr="P2093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Lepedő csipeszek - </a:t>
            </a:r>
            <a:r>
              <a:rPr lang="hu-HU" dirty="0" err="1" smtClean="0"/>
              <a:t>Backhaus</a:t>
            </a:r>
            <a:endParaRPr lang="hu-HU" dirty="0"/>
          </a:p>
        </p:txBody>
      </p:sp>
      <p:pic>
        <p:nvPicPr>
          <p:cNvPr id="4" name="Tartalom helye 3" descr="P2073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Szikék (szikenyél és szikepenge)</a:t>
            </a:r>
            <a:endParaRPr lang="hu-HU" dirty="0"/>
          </a:p>
        </p:txBody>
      </p:sp>
      <p:pic>
        <p:nvPicPr>
          <p:cNvPr id="4" name="Tartalom helye 3" descr="P2073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087" b="7087"/>
          <a:stretch>
            <a:fillRect/>
          </a:stretch>
        </p:blipFill>
        <p:spPr>
          <a:xfrm>
            <a:off x="2571736" y="1357298"/>
            <a:ext cx="6034617" cy="38844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83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071942"/>
            <a:ext cx="3143272" cy="25717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Lepedő csipeszek – </a:t>
            </a:r>
            <a:r>
              <a:rPr lang="hu-HU" dirty="0" err="1" smtClean="0"/>
              <a:t>Schaedel-féle</a:t>
            </a:r>
            <a:r>
              <a:rPr lang="hu-HU" dirty="0" smtClean="0"/>
              <a:t> lepedőcsipesz (cserebogár)</a:t>
            </a:r>
            <a:endParaRPr lang="hu-HU" dirty="0"/>
          </a:p>
        </p:txBody>
      </p:sp>
      <p:pic>
        <p:nvPicPr>
          <p:cNvPr id="4" name="Tartalom helye 3" descr="P2093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087" b="4724"/>
          <a:stretch>
            <a:fillRect/>
          </a:stretch>
        </p:blipFill>
        <p:spPr>
          <a:xfrm>
            <a:off x="2071670" y="1571612"/>
            <a:ext cx="6034617" cy="39913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93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357694"/>
            <a:ext cx="3143240" cy="23574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Traumatikus érfogók – </a:t>
            </a:r>
            <a:br>
              <a:rPr lang="hu-HU" dirty="0" smtClean="0"/>
            </a:br>
            <a:r>
              <a:rPr lang="hu-HU" dirty="0" err="1" smtClean="0"/>
              <a:t>Pean</a:t>
            </a:r>
            <a:r>
              <a:rPr lang="hu-HU" dirty="0" smtClean="0"/>
              <a:t> és moszkitó</a:t>
            </a:r>
            <a:endParaRPr lang="hu-HU" dirty="0"/>
          </a:p>
        </p:txBody>
      </p:sp>
      <p:pic>
        <p:nvPicPr>
          <p:cNvPr id="6" name="Tartalom helye 5" descr="P2073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Traumatikus érfogók - </a:t>
            </a:r>
            <a:r>
              <a:rPr lang="hu-HU" dirty="0" err="1" smtClean="0"/>
              <a:t>Kocher</a:t>
            </a:r>
            <a:endParaRPr lang="hu-HU" dirty="0"/>
          </a:p>
        </p:txBody>
      </p:sp>
      <p:pic>
        <p:nvPicPr>
          <p:cNvPr id="4" name="Tartalom helye 3" descr="P2073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Egyenes összekötő nyíllal 5"/>
          <p:cNvCxnSpPr/>
          <p:nvPr/>
        </p:nvCxnSpPr>
        <p:spPr>
          <a:xfrm rot="16200000" flipH="1">
            <a:off x="1571604" y="3286124"/>
            <a:ext cx="571504" cy="14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Traumatikus érfogók - </a:t>
            </a:r>
            <a:r>
              <a:rPr lang="hu-HU" dirty="0" err="1" smtClean="0"/>
              <a:t>Lumnitzer</a:t>
            </a:r>
            <a:endParaRPr lang="hu-HU" dirty="0"/>
          </a:p>
        </p:txBody>
      </p:sp>
      <p:pic>
        <p:nvPicPr>
          <p:cNvPr id="4" name="Tartalom helye 3" descr="P2083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24"/>
          <a:stretch>
            <a:fillRect/>
          </a:stretch>
        </p:blipFill>
        <p:spPr>
          <a:xfrm>
            <a:off x="2071670" y="1428736"/>
            <a:ext cx="6034617" cy="4312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Egyenes összekötő nyíllal 6"/>
          <p:cNvCxnSpPr/>
          <p:nvPr/>
        </p:nvCxnSpPr>
        <p:spPr>
          <a:xfrm rot="5400000">
            <a:off x="2179621" y="310673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Kép 7" descr="P2083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256"/>
            <a:ext cx="3071802" cy="23038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Atraumatikus</a:t>
            </a:r>
            <a:r>
              <a:rPr lang="hu-HU" dirty="0" smtClean="0"/>
              <a:t> érfogó – </a:t>
            </a:r>
            <a:r>
              <a:rPr lang="hu-HU" dirty="0" err="1" smtClean="0"/>
              <a:t>Dieffenbach</a:t>
            </a:r>
            <a:r>
              <a:rPr lang="hu-HU" dirty="0" smtClean="0"/>
              <a:t> csipesz (bulldog)</a:t>
            </a:r>
            <a:endParaRPr lang="hu-HU" dirty="0"/>
          </a:p>
        </p:txBody>
      </p:sp>
      <p:pic>
        <p:nvPicPr>
          <p:cNvPr id="7" name="Tartalom helye 6" descr="P2093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 descr="P2093249.JPG"/>
          <p:cNvPicPr>
            <a:picLocks noChangeAspect="1"/>
          </p:cNvPicPr>
          <p:nvPr/>
        </p:nvPicPr>
        <p:blipFill>
          <a:blip r:embed="rId3" cstate="print"/>
          <a:srcRect t="5906" b="16535"/>
          <a:stretch>
            <a:fillRect/>
          </a:stretch>
        </p:blipFill>
        <p:spPr>
          <a:xfrm>
            <a:off x="214282" y="4643446"/>
            <a:ext cx="3500430" cy="20360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Atraumatikus</a:t>
            </a:r>
            <a:r>
              <a:rPr lang="hu-HU" dirty="0" smtClean="0"/>
              <a:t> érfogó - </a:t>
            </a:r>
            <a:r>
              <a:rPr lang="hu-HU" dirty="0" err="1" smtClean="0"/>
              <a:t>Blalock</a:t>
            </a:r>
            <a:endParaRPr lang="hu-HU" dirty="0"/>
          </a:p>
        </p:txBody>
      </p:sp>
      <p:pic>
        <p:nvPicPr>
          <p:cNvPr id="4" name="Tartalom helye 3" descr="P20932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157" b="9449"/>
          <a:stretch>
            <a:fillRect/>
          </a:stretch>
        </p:blipFill>
        <p:spPr>
          <a:xfrm>
            <a:off x="2285984" y="1357298"/>
            <a:ext cx="6034617" cy="36386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93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071942"/>
            <a:ext cx="3428992" cy="25717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Magfogó</a:t>
            </a:r>
            <a:endParaRPr lang="hu-HU" dirty="0"/>
          </a:p>
        </p:txBody>
      </p:sp>
      <p:pic>
        <p:nvPicPr>
          <p:cNvPr id="4" name="Tartalom helye 3" descr="P2073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449"/>
          <a:stretch>
            <a:fillRect/>
          </a:stretch>
        </p:blipFill>
        <p:spPr>
          <a:xfrm>
            <a:off x="1714480" y="1428736"/>
            <a:ext cx="6034617" cy="40983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73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357694"/>
            <a:ext cx="3071802" cy="23038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Bélfogó - </a:t>
            </a:r>
            <a:r>
              <a:rPr lang="hu-HU" dirty="0" err="1" smtClean="0"/>
              <a:t>Klammer</a:t>
            </a:r>
            <a:endParaRPr lang="hu-HU" dirty="0"/>
          </a:p>
        </p:txBody>
      </p:sp>
      <p:pic>
        <p:nvPicPr>
          <p:cNvPr id="4" name="Tartalom helye 3" descr="P2083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Gyűrűs (epehólyag)fogó</a:t>
            </a:r>
            <a:endParaRPr lang="hu-HU" dirty="0"/>
          </a:p>
        </p:txBody>
      </p:sp>
      <p:pic>
        <p:nvPicPr>
          <p:cNvPr id="4" name="Tartalom helye 3" descr="P2083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Kép 6" descr="P2083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14818"/>
            <a:ext cx="3286116" cy="24645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Babcock-fogó</a:t>
            </a:r>
            <a:endParaRPr lang="hu-HU" dirty="0"/>
          </a:p>
        </p:txBody>
      </p:sp>
      <p:pic>
        <p:nvPicPr>
          <p:cNvPr id="4" name="Tartalom helye 3" descr="P2073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Szike</a:t>
            </a:r>
            <a:endParaRPr lang="hu-HU" dirty="0"/>
          </a:p>
        </p:txBody>
      </p:sp>
      <p:pic>
        <p:nvPicPr>
          <p:cNvPr id="4" name="Tartalom helye 3" descr="P2093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u-HU" sz="6600" dirty="0" smtClean="0">
                <a:solidFill>
                  <a:srgbClr val="FF0000"/>
                </a:solidFill>
              </a:rPr>
              <a:t>3. VÉRZÉS CSILLAPÍTÁSRA HASZNÁLT ESZKÖZÖK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Pean</a:t>
            </a:r>
            <a:r>
              <a:rPr lang="hu-HU" dirty="0" smtClean="0"/>
              <a:t>, moszkitó, </a:t>
            </a:r>
            <a:r>
              <a:rPr lang="hu-HU" dirty="0" err="1" smtClean="0"/>
              <a:t>Kocher</a:t>
            </a:r>
            <a:r>
              <a:rPr lang="hu-HU" dirty="0" smtClean="0"/>
              <a:t>, </a:t>
            </a:r>
            <a:r>
              <a:rPr lang="hu-HU" dirty="0" err="1" smtClean="0"/>
              <a:t>Lumnitzer</a:t>
            </a:r>
            <a:r>
              <a:rPr lang="hu-HU" dirty="0" smtClean="0"/>
              <a:t>, </a:t>
            </a:r>
            <a:r>
              <a:rPr lang="hu-HU" dirty="0" err="1" smtClean="0"/>
              <a:t>Satinsky</a:t>
            </a:r>
            <a:r>
              <a:rPr lang="hu-HU" dirty="0" smtClean="0"/>
              <a:t>, bulldog – </a:t>
            </a:r>
            <a:r>
              <a:rPr lang="hu-HU" dirty="0" err="1" smtClean="0"/>
              <a:t>lsd</a:t>
            </a:r>
            <a:r>
              <a:rPr lang="hu-HU" dirty="0" smtClean="0"/>
              <a:t>. </a:t>
            </a:r>
            <a:r>
              <a:rPr lang="hu-HU" dirty="0" err="1" smtClean="0">
                <a:solidFill>
                  <a:srgbClr val="FF0000"/>
                </a:solidFill>
              </a:rPr>
              <a:t>FOGÓMŰSZEREK</a:t>
            </a:r>
            <a:r>
              <a:rPr lang="hu-HU" dirty="0" err="1" smtClean="0"/>
              <a:t>-nél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Deschamp-féle</a:t>
            </a:r>
            <a:r>
              <a:rPr lang="hu-HU" dirty="0" smtClean="0"/>
              <a:t> ligatúra tű</a:t>
            </a:r>
            <a:endParaRPr lang="hu-HU" dirty="0"/>
          </a:p>
        </p:txBody>
      </p:sp>
      <p:pic>
        <p:nvPicPr>
          <p:cNvPr id="4" name="Tartalom helye 3" descr="P20932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087" b="4724"/>
          <a:stretch>
            <a:fillRect/>
          </a:stretch>
        </p:blipFill>
        <p:spPr>
          <a:xfrm>
            <a:off x="2571736" y="1428736"/>
            <a:ext cx="6034617" cy="3991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93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500570"/>
            <a:ext cx="2928926" cy="21966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u-HU" sz="6600" dirty="0" smtClean="0">
                <a:solidFill>
                  <a:srgbClr val="FF0000"/>
                </a:solidFill>
              </a:rPr>
              <a:t>4. SZÖVETSZÉTTARTÓ ESZKÖZÖK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Sebhorog</a:t>
            </a:r>
            <a:endParaRPr lang="hu-HU" dirty="0"/>
          </a:p>
        </p:txBody>
      </p:sp>
      <p:pic>
        <p:nvPicPr>
          <p:cNvPr id="4" name="Tartalom helye 3" descr="P2093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Három ágú tompa sebhorog</a:t>
            </a:r>
            <a:endParaRPr lang="hu-HU" dirty="0"/>
          </a:p>
        </p:txBody>
      </p:sp>
      <p:pic>
        <p:nvPicPr>
          <p:cNvPr id="4" name="Tartalom helye 3" descr="P2093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Kosaras  kampó</a:t>
            </a:r>
            <a:endParaRPr lang="hu-HU" dirty="0"/>
          </a:p>
        </p:txBody>
      </p:sp>
      <p:pic>
        <p:nvPicPr>
          <p:cNvPr id="4" name="Tartalom helye 3" descr="P2073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Francia kampó</a:t>
            </a:r>
            <a:endParaRPr lang="hu-HU" dirty="0"/>
          </a:p>
        </p:txBody>
      </p:sp>
      <p:pic>
        <p:nvPicPr>
          <p:cNvPr id="4" name="Tartalom helye 3" descr="P2073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Hasűri</a:t>
            </a:r>
            <a:r>
              <a:rPr lang="hu-HU" dirty="0" smtClean="0"/>
              <a:t> </a:t>
            </a:r>
            <a:r>
              <a:rPr lang="hu-HU" dirty="0" err="1" smtClean="0"/>
              <a:t>lapocok</a:t>
            </a:r>
            <a:endParaRPr lang="hu-HU" dirty="0"/>
          </a:p>
        </p:txBody>
      </p:sp>
      <p:pic>
        <p:nvPicPr>
          <p:cNvPr id="4" name="Tartalom helye 3" descr="P2083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1357298"/>
            <a:ext cx="4605857" cy="3454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73174.JPG"/>
          <p:cNvPicPr>
            <a:picLocks noChangeAspect="1"/>
          </p:cNvPicPr>
          <p:nvPr/>
        </p:nvPicPr>
        <p:blipFill>
          <a:blip r:embed="rId3" cstate="print"/>
          <a:srcRect b="7087"/>
          <a:stretch>
            <a:fillRect/>
          </a:stretch>
        </p:blipFill>
        <p:spPr>
          <a:xfrm>
            <a:off x="214282" y="3714752"/>
            <a:ext cx="4286248" cy="2986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Kampó</a:t>
            </a:r>
            <a:endParaRPr lang="hu-HU" dirty="0"/>
          </a:p>
        </p:txBody>
      </p:sp>
      <p:pic>
        <p:nvPicPr>
          <p:cNvPr id="4" name="Tartalom helye 3" descr="P2083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Olló – tompa-tompa egyenes olló </a:t>
            </a:r>
            <a:endParaRPr lang="hu-HU" dirty="0"/>
          </a:p>
        </p:txBody>
      </p:sp>
      <p:pic>
        <p:nvPicPr>
          <p:cNvPr id="4" name="Tartalom helye 3" descr="P2073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Önfeltáró</a:t>
            </a:r>
            <a:endParaRPr lang="hu-HU" dirty="0"/>
          </a:p>
        </p:txBody>
      </p:sp>
      <p:pic>
        <p:nvPicPr>
          <p:cNvPr id="4" name="Tartalom helye 3" descr="P2083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Hasfali </a:t>
            </a:r>
            <a:r>
              <a:rPr lang="hu-HU" dirty="0" err="1" smtClean="0"/>
              <a:t>lapoc</a:t>
            </a:r>
            <a:endParaRPr lang="hu-HU" dirty="0"/>
          </a:p>
        </p:txBody>
      </p:sp>
      <p:pic>
        <p:nvPicPr>
          <p:cNvPr id="7" name="Tartalom helye 6" descr="P20932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299"/>
          <a:stretch>
            <a:fillRect/>
          </a:stretch>
        </p:blipFill>
        <p:spPr>
          <a:xfrm>
            <a:off x="2714612" y="1428736"/>
            <a:ext cx="6034617" cy="37882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 descr="P2093284.JPG"/>
          <p:cNvPicPr>
            <a:picLocks noChangeAspect="1"/>
          </p:cNvPicPr>
          <p:nvPr/>
        </p:nvPicPr>
        <p:blipFill>
          <a:blip r:embed="rId3" cstate="print"/>
          <a:srcRect t="17480" b="5906"/>
          <a:stretch>
            <a:fillRect/>
          </a:stretch>
        </p:blipFill>
        <p:spPr>
          <a:xfrm>
            <a:off x="214282" y="4714884"/>
            <a:ext cx="3428992" cy="19702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hu-HU" sz="6600" dirty="0" smtClean="0">
                <a:solidFill>
                  <a:srgbClr val="FF0000"/>
                </a:solidFill>
              </a:rPr>
              <a:t>5. SZÖVETEGYESÍTŐ ESZKÖZÖK</a:t>
            </a:r>
            <a:endParaRPr lang="hu-H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</a:t>
            </a:r>
            <a:r>
              <a:rPr lang="hu-HU" dirty="0" smtClean="0"/>
              <a:t>arrógép</a:t>
            </a:r>
            <a:endParaRPr lang="hu-HU" dirty="0"/>
          </a:p>
        </p:txBody>
      </p:sp>
      <p:pic>
        <p:nvPicPr>
          <p:cNvPr id="4" name="Tartalom helye 3" descr="P2073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</a:t>
            </a:r>
            <a:r>
              <a:rPr lang="hu-HU" dirty="0" smtClean="0"/>
              <a:t>arrógép</a:t>
            </a:r>
            <a:endParaRPr lang="hu-HU" dirty="0"/>
          </a:p>
        </p:txBody>
      </p:sp>
      <p:pic>
        <p:nvPicPr>
          <p:cNvPr id="4" name="Tartalom helye 3" descr="P2073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Mathieu-féle</a:t>
            </a:r>
            <a:r>
              <a:rPr lang="hu-HU" dirty="0" smtClean="0"/>
              <a:t> tűfogó</a:t>
            </a:r>
            <a:endParaRPr lang="hu-HU" dirty="0"/>
          </a:p>
        </p:txBody>
      </p:sp>
      <p:pic>
        <p:nvPicPr>
          <p:cNvPr id="4" name="Tartalom helye 3" descr="P2073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 descr="P2073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429132"/>
            <a:ext cx="3000364" cy="22502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Hegar-féle</a:t>
            </a:r>
            <a:r>
              <a:rPr lang="hu-HU" dirty="0" smtClean="0"/>
              <a:t> tűfogó</a:t>
            </a:r>
            <a:endParaRPr lang="hu-HU" dirty="0"/>
          </a:p>
        </p:txBody>
      </p:sp>
      <p:pic>
        <p:nvPicPr>
          <p:cNvPr id="4" name="Tartalom helye 3" descr="P2073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Tűk és varrófonalak</a:t>
            </a:r>
            <a:endParaRPr lang="hu-HU" dirty="0"/>
          </a:p>
        </p:txBody>
      </p:sp>
      <p:pic>
        <p:nvPicPr>
          <p:cNvPr id="4" name="Tartalom helye 3" descr="P2093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3660251" cy="2745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P2093298.JPG"/>
          <p:cNvPicPr>
            <a:picLocks noChangeAspect="1"/>
          </p:cNvPicPr>
          <p:nvPr/>
        </p:nvPicPr>
        <p:blipFill>
          <a:blip r:embed="rId3" cstate="print"/>
          <a:srcRect t="16299" b="11102"/>
          <a:stretch>
            <a:fillRect/>
          </a:stretch>
        </p:blipFill>
        <p:spPr>
          <a:xfrm>
            <a:off x="4500562" y="1214422"/>
            <a:ext cx="2786082" cy="1516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 descr="P2093299.JPG"/>
          <p:cNvPicPr>
            <a:picLocks noChangeAspect="1"/>
          </p:cNvPicPr>
          <p:nvPr/>
        </p:nvPicPr>
        <p:blipFill>
          <a:blip r:embed="rId4" cstate="print"/>
          <a:srcRect t="4724" r="1772" b="12756"/>
          <a:stretch>
            <a:fillRect/>
          </a:stretch>
        </p:blipFill>
        <p:spPr>
          <a:xfrm>
            <a:off x="5929322" y="2143116"/>
            <a:ext cx="2571768" cy="1620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 descr="P2093301.JPG"/>
          <p:cNvPicPr>
            <a:picLocks noChangeAspect="1"/>
          </p:cNvPicPr>
          <p:nvPr/>
        </p:nvPicPr>
        <p:blipFill>
          <a:blip r:embed="rId5" cstate="print"/>
          <a:srcRect l="6201" t="18898" r="5315" b="12283"/>
          <a:stretch>
            <a:fillRect/>
          </a:stretch>
        </p:blipFill>
        <p:spPr>
          <a:xfrm>
            <a:off x="4572000" y="3143248"/>
            <a:ext cx="2542175" cy="1483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 descr="P2093303.JPG"/>
          <p:cNvPicPr>
            <a:picLocks noChangeAspect="1"/>
          </p:cNvPicPr>
          <p:nvPr/>
        </p:nvPicPr>
        <p:blipFill>
          <a:blip r:embed="rId6" cstate="print"/>
          <a:srcRect t="7559" b="9921"/>
          <a:stretch>
            <a:fillRect/>
          </a:stretch>
        </p:blipFill>
        <p:spPr>
          <a:xfrm>
            <a:off x="357158" y="4183488"/>
            <a:ext cx="3857620" cy="2387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 descr="P2093304.JPG"/>
          <p:cNvPicPr>
            <a:picLocks noChangeAspect="1"/>
          </p:cNvPicPr>
          <p:nvPr/>
        </p:nvPicPr>
        <p:blipFill>
          <a:blip r:embed="rId7" cstate="print"/>
          <a:srcRect t="17953" b="7323"/>
          <a:stretch>
            <a:fillRect/>
          </a:stretch>
        </p:blipFill>
        <p:spPr>
          <a:xfrm>
            <a:off x="4857752" y="4786322"/>
            <a:ext cx="3357586" cy="1881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Michel-féle kapcsok</a:t>
            </a:r>
            <a:endParaRPr lang="hu-HU" dirty="0"/>
          </a:p>
        </p:txBody>
      </p:sp>
      <p:pic>
        <p:nvPicPr>
          <p:cNvPr id="4" name="Tartalom helye 3" descr="P2083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Michel-féle kapocs rakó-szedő</a:t>
            </a:r>
            <a:endParaRPr lang="hu-HU" dirty="0"/>
          </a:p>
        </p:txBody>
      </p:sp>
      <p:pic>
        <p:nvPicPr>
          <p:cNvPr id="4" name="Tartalom helye 3" descr="P2093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535" b="7087"/>
          <a:stretch>
            <a:fillRect/>
          </a:stretch>
        </p:blipFill>
        <p:spPr>
          <a:xfrm>
            <a:off x="1428728" y="1357298"/>
            <a:ext cx="6034617" cy="34568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Kép 6" descr="P2093279.JPG"/>
          <p:cNvPicPr>
            <a:picLocks noChangeAspect="1"/>
          </p:cNvPicPr>
          <p:nvPr/>
        </p:nvPicPr>
        <p:blipFill>
          <a:blip r:embed="rId3" cstate="print"/>
          <a:srcRect l="15945" r="4961" b="26220"/>
          <a:stretch>
            <a:fillRect/>
          </a:stretch>
        </p:blipFill>
        <p:spPr>
          <a:xfrm>
            <a:off x="0" y="4170030"/>
            <a:ext cx="3841895" cy="2687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 descr="P2093281.JPG"/>
          <p:cNvPicPr>
            <a:picLocks noChangeAspect="1"/>
          </p:cNvPicPr>
          <p:nvPr/>
        </p:nvPicPr>
        <p:blipFill>
          <a:blip r:embed="rId4" cstate="print"/>
          <a:srcRect t="23386" r="17362"/>
          <a:stretch>
            <a:fillRect/>
          </a:stretch>
        </p:blipFill>
        <p:spPr>
          <a:xfrm>
            <a:off x="5306904" y="4189833"/>
            <a:ext cx="3837096" cy="2668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142976" y="6027003"/>
            <a:ext cx="13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Kapocs rakó vég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643702" y="6027003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Kapocs szedő vég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Hegyes-hegyes olló</a:t>
            </a:r>
            <a:endParaRPr lang="hu-HU" dirty="0"/>
          </a:p>
        </p:txBody>
      </p:sp>
      <p:pic>
        <p:nvPicPr>
          <p:cNvPr id="4" name="Tartalom helye 3" descr="P2093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u-HU" sz="6600" dirty="0" smtClean="0">
                <a:solidFill>
                  <a:srgbClr val="FF0000"/>
                </a:solidFill>
              </a:rPr>
              <a:t>6. SPECIÁLIS ESZKÖZÖK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Payr</a:t>
            </a:r>
            <a:r>
              <a:rPr lang="hu-HU" dirty="0" smtClean="0"/>
              <a:t> zúzó</a:t>
            </a:r>
            <a:endParaRPr lang="hu-HU" dirty="0"/>
          </a:p>
        </p:txBody>
      </p:sp>
      <p:pic>
        <p:nvPicPr>
          <p:cNvPr id="4" name="Tartalom helye 3" descr="P2083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Volkmann</a:t>
            </a:r>
            <a:r>
              <a:rPr lang="hu-HU" dirty="0" smtClean="0"/>
              <a:t> kanál</a:t>
            </a:r>
            <a:endParaRPr lang="hu-HU" dirty="0"/>
          </a:p>
        </p:txBody>
      </p:sp>
      <p:pic>
        <p:nvPicPr>
          <p:cNvPr id="4" name="Tartalom helye 3" descr="P2093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142"/>
          <a:stretch>
            <a:fillRect/>
          </a:stretch>
        </p:blipFill>
        <p:spPr>
          <a:xfrm>
            <a:off x="1571604" y="1643050"/>
            <a:ext cx="6034617" cy="42479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Kép 9" descr="P2093269.JPG"/>
          <p:cNvPicPr>
            <a:picLocks noChangeAspect="1"/>
          </p:cNvPicPr>
          <p:nvPr/>
        </p:nvPicPr>
        <p:blipFill>
          <a:blip r:embed="rId3" cstate="print"/>
          <a:srcRect l="5315" t="21260" b="3071"/>
          <a:stretch>
            <a:fillRect/>
          </a:stretch>
        </p:blipFill>
        <p:spPr>
          <a:xfrm>
            <a:off x="214282" y="4929198"/>
            <a:ext cx="2840845" cy="17026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Kalapács</a:t>
            </a:r>
            <a:endParaRPr lang="hu-HU" dirty="0"/>
          </a:p>
        </p:txBody>
      </p:sp>
      <p:pic>
        <p:nvPicPr>
          <p:cNvPr id="4" name="Tartalom helye 3" descr="P2093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Gombos szonda</a:t>
            </a:r>
            <a:endParaRPr lang="hu-HU" dirty="0"/>
          </a:p>
        </p:txBody>
      </p:sp>
      <p:pic>
        <p:nvPicPr>
          <p:cNvPr id="4" name="Tartalom helye 3" descr="P2093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898"/>
          <a:stretch>
            <a:fillRect/>
          </a:stretch>
        </p:blipFill>
        <p:spPr>
          <a:xfrm>
            <a:off x="1500166" y="1500174"/>
            <a:ext cx="6034617" cy="36706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 descr="P2093262.JPG"/>
          <p:cNvPicPr>
            <a:picLocks noChangeAspect="1"/>
          </p:cNvPicPr>
          <p:nvPr/>
        </p:nvPicPr>
        <p:blipFill>
          <a:blip r:embed="rId3" cstate="print"/>
          <a:srcRect l="22146" t="7323" b="6850"/>
          <a:stretch>
            <a:fillRect/>
          </a:stretch>
        </p:blipFill>
        <p:spPr>
          <a:xfrm>
            <a:off x="214282" y="4143380"/>
            <a:ext cx="3003392" cy="24831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Térdes olló</a:t>
            </a:r>
            <a:endParaRPr lang="hu-HU" dirty="0"/>
          </a:p>
        </p:txBody>
      </p:sp>
      <p:pic>
        <p:nvPicPr>
          <p:cNvPr id="4" name="Tartalom helye 3" descr="P2093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Lister-féle</a:t>
            </a:r>
            <a:r>
              <a:rPr lang="hu-HU" dirty="0" smtClean="0"/>
              <a:t> kötszerolló</a:t>
            </a:r>
            <a:endParaRPr lang="hu-HU" dirty="0"/>
          </a:p>
        </p:txBody>
      </p:sp>
      <p:pic>
        <p:nvPicPr>
          <p:cNvPr id="7" name="Tartalom helye 6" descr="P2093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71612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 descr="P2093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4357694"/>
            <a:ext cx="3071802" cy="23038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Disszektor</a:t>
            </a:r>
            <a:endParaRPr lang="hu-HU" dirty="0"/>
          </a:p>
        </p:txBody>
      </p:sp>
      <p:pic>
        <p:nvPicPr>
          <p:cNvPr id="8" name="Tartalom helye 7" descr="P2073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449" b="21732"/>
          <a:stretch>
            <a:fillRect/>
          </a:stretch>
        </p:blipFill>
        <p:spPr>
          <a:xfrm>
            <a:off x="2622604" y="1275647"/>
            <a:ext cx="6034617" cy="31147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Kép 8" descr="P2073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4286248" cy="32146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Preparáló érfogók - </a:t>
            </a:r>
            <a:r>
              <a:rPr lang="hu-HU" dirty="0" err="1" smtClean="0"/>
              <a:t>Pean</a:t>
            </a:r>
            <a:endParaRPr lang="hu-HU" dirty="0"/>
          </a:p>
        </p:txBody>
      </p:sp>
      <p:pic>
        <p:nvPicPr>
          <p:cNvPr id="4" name="Tartalom helye 3" descr="P2073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9D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171</Words>
  <Application>Microsoft Office PowerPoint</Application>
  <PresentationFormat>Diavetítés a képernyőre (4:3 oldalarány)</PresentationFormat>
  <Paragraphs>56</Paragraphs>
  <Slides>54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55" baseType="lpstr">
      <vt:lpstr>Office-téma</vt:lpstr>
      <vt:lpstr>1. dia</vt:lpstr>
      <vt:lpstr>Szikék (szikenyél és szikepenge)</vt:lpstr>
      <vt:lpstr>Szike</vt:lpstr>
      <vt:lpstr>Olló – tompa-tompa egyenes olló </vt:lpstr>
      <vt:lpstr>Hegyes-hegyes olló</vt:lpstr>
      <vt:lpstr>Térdes olló</vt:lpstr>
      <vt:lpstr>Lister-féle kötszerolló</vt:lpstr>
      <vt:lpstr>Disszektor</vt:lpstr>
      <vt:lpstr>Preparáló érfogók - Pean</vt:lpstr>
      <vt:lpstr>Preparáló érfogók – Pean és moszkitó</vt:lpstr>
      <vt:lpstr>Fűrész</vt:lpstr>
      <vt:lpstr>Raspatórium</vt:lpstr>
      <vt:lpstr>Amputáló kés</vt:lpstr>
      <vt:lpstr>14. dia</vt:lpstr>
      <vt:lpstr>Csipeszek</vt:lpstr>
      <vt:lpstr>Horgas (sebészi) csipesz</vt:lpstr>
      <vt:lpstr>Anatómiás csipesz</vt:lpstr>
      <vt:lpstr>Szemészeti csipesz</vt:lpstr>
      <vt:lpstr>Lepedő csipeszek - Backhaus</vt:lpstr>
      <vt:lpstr>Lepedő csipeszek – Schaedel-féle lepedőcsipesz (cserebogár)</vt:lpstr>
      <vt:lpstr>Traumatikus érfogók –  Pean és moszkitó</vt:lpstr>
      <vt:lpstr>Traumatikus érfogók - Kocher</vt:lpstr>
      <vt:lpstr>Traumatikus érfogók - Lumnitzer</vt:lpstr>
      <vt:lpstr>Atraumatikus érfogó – Dieffenbach csipesz (bulldog)</vt:lpstr>
      <vt:lpstr>Atraumatikus érfogó - Blalock</vt:lpstr>
      <vt:lpstr>Magfogó</vt:lpstr>
      <vt:lpstr>Bélfogó - Klammer</vt:lpstr>
      <vt:lpstr>Gyűrűs (epehólyag)fogó</vt:lpstr>
      <vt:lpstr>Babcock-fogó</vt:lpstr>
      <vt:lpstr>30. dia</vt:lpstr>
      <vt:lpstr>31. dia</vt:lpstr>
      <vt:lpstr>Deschamp-féle ligatúra tű</vt:lpstr>
      <vt:lpstr>33. dia</vt:lpstr>
      <vt:lpstr>Sebhorog</vt:lpstr>
      <vt:lpstr>Három ágú tompa sebhorog</vt:lpstr>
      <vt:lpstr>Kosaras  kampó</vt:lpstr>
      <vt:lpstr>Francia kampó</vt:lpstr>
      <vt:lpstr>Hasűri lapocok</vt:lpstr>
      <vt:lpstr>Kampó</vt:lpstr>
      <vt:lpstr>Önfeltáró</vt:lpstr>
      <vt:lpstr>Hasfali lapoc</vt:lpstr>
      <vt:lpstr>42. dia</vt:lpstr>
      <vt:lpstr>Varrógép</vt:lpstr>
      <vt:lpstr>Varrógép</vt:lpstr>
      <vt:lpstr>Mathieu-féle tűfogó</vt:lpstr>
      <vt:lpstr>Hegar-féle tűfogó</vt:lpstr>
      <vt:lpstr>Tűk és varrófonalak</vt:lpstr>
      <vt:lpstr>Michel-féle kapcsok</vt:lpstr>
      <vt:lpstr>Michel-féle kapocs rakó-szedő</vt:lpstr>
      <vt:lpstr>50. dia</vt:lpstr>
      <vt:lpstr>Payr zúzó</vt:lpstr>
      <vt:lpstr>Volkmann kanál</vt:lpstr>
      <vt:lpstr>Kalapács</vt:lpstr>
      <vt:lpstr>Gombos szonda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Babcock-fogó</dc:title>
  <dc:creator>WGy</dc:creator>
  <cp:lastModifiedBy>Lindmayer Antal</cp:lastModifiedBy>
  <cp:revision>30</cp:revision>
  <dcterms:created xsi:type="dcterms:W3CDTF">2011-02-08T10:13:40Z</dcterms:created>
  <dcterms:modified xsi:type="dcterms:W3CDTF">2011-02-14T12:44:09Z</dcterms:modified>
</cp:coreProperties>
</file>