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_rels/notesSlide2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7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8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6.xml.rels" ContentType="application/vnd.openxmlformats-package.relationships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_rels/slide26.xml.rels" ContentType="application/vnd.openxmlformats-package.relationships+xml"/>
  <Override PartName="/ppt/slides/_rels/slide16.xml.rels" ContentType="application/vnd.openxmlformats-package.relationships+xml"/>
  <Override PartName="/ppt/slides/_rels/slide2.xml.rels" ContentType="application/vnd.openxmlformats-package.relationships+xml"/>
  <Override PartName="/ppt/slides/_rels/slide33.xml.rels" ContentType="application/vnd.openxmlformats-package.relationships+xml"/>
  <Override PartName="/ppt/slides/_rels/slide24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31.xml.rels" ContentType="application/vnd.openxmlformats-package.relationships+xml"/>
  <Override PartName="/ppt/slides/_rels/slide22.xml.rels" ContentType="application/vnd.openxmlformats-package.relationships+xml"/>
  <Override PartName="/ppt/slides/_rels/slide13.xml.rels" ContentType="application/vnd.openxmlformats-package.relationships+xml"/>
  <Override PartName="/ppt/slides/_rels/slide6.xml.rels" ContentType="application/vnd.openxmlformats-package.relationships+xml"/>
  <Override PartName="/ppt/slides/_rels/slide2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11.xml.rels" ContentType="application/vnd.openxmlformats-package.relationships+xml"/>
  <Override PartName="/ppt/slides/_rels/slide4.xml.rels" ContentType="application/vnd.openxmlformats-package.relationships+xml"/>
  <Override PartName="/ppt/slides/_rels/slide17.xml.rels" ContentType="application/vnd.openxmlformats-package.relationships+xml"/>
  <Override PartName="/ppt/slides/_rels/slide3.xml.rels" ContentType="application/vnd.openxmlformats-package.relationships+xml"/>
  <Override PartName="/ppt/slides/_rels/slide25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2.xml.rels" ContentType="application/vnd.openxmlformats-package.relationships+xml"/>
  <Override PartName="/ppt/slides/_rels/slide23.xml.rels" ContentType="application/vnd.openxmlformats-package.relationships+xml"/>
  <Override PartName="/ppt/slides/_rels/slide7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21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0.xml.rels" ContentType="application/vnd.openxmlformats-package.relationships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5.xml" ContentType="application/vnd.openxmlformats-officedocument.presentationml.slide+xml"/>
  <Override PartName="/ppt/slides/slide28.xml" ContentType="application/vnd.openxmlformats-officedocument.presentationml.slide+xml"/>
  <Override PartName="/ppt/slides/slide8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3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/>
  <p:notesSz cx="6735762" cy="986948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hu-HU"/>
              <a:t>A jegyzetformátum szerkesztéséhez kattintson ide</a:t>
            </a:r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hu-HU"/>
              <a:t>&lt;élőfej&gt;</a:t>
            </a:r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hu-HU"/>
              <a:t>&lt;dátum/idő&gt;</a:t>
            </a:r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hu-HU"/>
              <a:t>&lt;élőláb&gt;</a:t>
            </a:r>
            <a:endParaRPr/>
          </a:p>
        </p:txBody>
      </p:sp>
      <p:sp>
        <p:nvSpPr>
          <p:cNvPr id="2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61214141-8171-4181-9141-215131017181}" type="slidenum">
              <a:rPr lang="hu-HU"/>
              <a:t>&lt;szám&gt;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8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6131D171-A1D1-41A1-9121-41A1F1D1313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04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F101D1-31C1-41C1-B191-2101C1B1C15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0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71D161-91A1-4191-9161-F13181B1618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0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E111E1-E141-41C1-A141-1141D111A16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1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91F171-31A1-41A1-9161-21218191B1A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12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B111B1-1111-4171-8101-2121C12121D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F1E191-6111-41F1-B181-21811121F1A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1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018141-F1F1-4111-91A1-41B101D171F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1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019101-41D1-41F1-B151-61C1C121517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2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41C161-2181-4141-8131-611171E1A13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22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318111-D111-41A1-A181-11C1F1A1E16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8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61D1D141-C1F1-41D1-B151-A11101F1A16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24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B1618181-11C1-4121-A1F1-B1419121E1C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2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A16181-9161-4151-9131-41C19151111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2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F19151-7181-41B1-8161-212151C191D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3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6101B1B1-3191-4101-B121-41A1E1D1C11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32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F1A13101-E121-4181-B161-4171A161F1B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34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715141-D1A1-41D1-81C1-818121E1410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3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411121-E1B1-4111-9101-E10101F1113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3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0161E1-F191-4161-B191-6111A1B1D15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4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D171B1-C191-41C1-91E1-6111E191314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42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71B181-E101-4101-B181-B1B1E171814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9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312111-3100-4111-B1B1-11A171F1611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44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A181E1-11E1-4101-8181-D161613121E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4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D12151-F1C1-4151-8111-F1B161C151F1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4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C12151-4171-4141-8151-81F1C1412100}" type="slidenum">
              <a:rPr lang="hu-HU">
                <a:solidFill>
                  <a:srgbClr val="000000"/>
                </a:solidFill>
                <a:latin typeface="Arial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5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B13111-91E1-4161-A1A1-4101D151515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92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11F1D141-51C1-4101-81F1-F14181A1E1B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94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816161-C131-4161-8191-D18161F1910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96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B17131-1191-4141-91D1-31B1416151B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98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2161F1-E141-4131-A1D1-0081C1C151E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00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A15121D1-E171-4171-A111-11719171E12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202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B1C1F1-C111-41C1-81A1-F181C11181D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hu-HU" sz="4400">
                <a:solidFill>
                  <a:srgbClr val="000000"/>
                </a:solidFill>
                <a:latin typeface="Calibri"/>
              </a:rPr>
              <a:t>Címszöveg formátumának szerkesztéseMintacím szerkesztése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2012. 4. 24.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511191-7141-4121-8181-E111C1C1515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hu-HU" sz="4400">
                <a:solidFill>
                  <a:srgbClr val="000000"/>
                </a:solidFill>
                <a:latin typeface="Calibri"/>
              </a:rPr>
              <a:t>Címszöveg formátumának szerkesztéseMintacím szerkesztése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Nyolcadik vázlatszint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3200">
                <a:solidFill>
                  <a:srgbClr val="000000"/>
                </a:solidFill>
                <a:latin typeface="Calibri"/>
              </a:rPr>
              <a:t>Kilencedik vázlatszintMintaszöveg szerkesztése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800">
                <a:solidFill>
                  <a:srgbClr val="000000"/>
                </a:solidFill>
                <a:latin typeface="Calibri"/>
              </a:rPr>
              <a:t>Második szint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400">
                <a:solidFill>
                  <a:srgbClr val="000000"/>
                </a:solidFill>
                <a:latin typeface="Calibri"/>
              </a:rPr>
              <a:t>Harmadik szint</a:t>
            </a:r>
            <a:endParaRPr/>
          </a:p>
          <a:p>
            <a:pPr lvl="2">
              <a:buSzPct val="75000"/>
              <a:buFont typeface="Arial"/>
              <a:buChar char="•"/>
            </a:pPr>
            <a:r>
              <a:rPr lang="hu-HU" sz="2000">
                <a:solidFill>
                  <a:srgbClr val="000000"/>
                </a:solidFill>
                <a:latin typeface="Calibri"/>
              </a:rPr>
              <a:t>Negyedik szint</a:t>
            </a:r>
            <a:endParaRPr/>
          </a:p>
          <a:p>
            <a:pPr lvl="3">
              <a:buSzPct val="45000"/>
              <a:buFont typeface="Arial"/>
              <a:buChar char="–"/>
            </a:pPr>
            <a:r>
              <a:rPr lang="hu-HU" sz="2000">
                <a:solidFill>
                  <a:srgbClr val="000000"/>
                </a:solidFill>
                <a:latin typeface="Calibri"/>
              </a:rPr>
              <a:t>Ötödik szint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2012. 4. 24.</a:t>
            </a:r>
            <a:endParaRPr/>
          </a:p>
        </p:txBody>
      </p:sp>
      <p:sp>
        <p:nvSpPr>
          <p:cNvPr id="8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410191-71E1-4141-81F1-B1E1B121615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hu-HU" sz="4400">
                <a:solidFill>
                  <a:srgbClr val="000000"/>
                </a:solidFill>
                <a:latin typeface="Calibri"/>
              </a:rPr>
              <a:t>Címszöveg formátumának szerkesztéseMintacím szerkesztése</a:t>
            </a:r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2012. 4. 24.</a:t>
            </a:r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  <p:sp>
        <p:nvSpPr>
          <p:cNvPr id="1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218191E1-2101-4111-A1F1-11D1F101A15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2012. 4. 24.</a:t>
            </a:r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E1C161A1-6171-41A1-9171-C171E1C131D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hu-HU"/>
              <a:t>Címszöveg formátumának szerkesztése</a:t>
            </a:r>
            <a:endParaRPr/>
          </a:p>
        </p:txBody>
      </p:sp>
      <p:sp>
        <p:nvSpPr>
          <p:cNvPr id="1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800">
                <a:solidFill>
                  <a:srgbClr val="0070c0"/>
                </a:solidFill>
                <a:latin typeface="Calibri"/>
              </a:rPr>
              <a:t>Lakossági gyógyszerellátással kapcsolatos teendők</a:t>
            </a:r>
            <a:endParaRPr/>
          </a:p>
        </p:txBody>
      </p:sp>
      <p:sp>
        <p:nvSpPr>
          <p:cNvPr id="26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000">
                <a:solidFill>
                  <a:srgbClr val="000000"/>
                </a:solidFill>
              </a:rPr>
              <a:t>Hankó Zoltán</a:t>
            </a:r>
            <a:endParaRPr/>
          </a:p>
        </p:txBody>
      </p:sp>
      <p:sp>
        <p:nvSpPr>
          <p:cNvPr id="2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E1E181-21A1-41C1-9121-A13141A1815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28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r>
              <a:rPr b="1" lang="hu-HU" sz="4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Saját tőke ellátottság I.</a:t>
            </a:r>
            <a:endParaRPr/>
          </a:p>
        </p:txBody>
      </p:sp>
      <p:sp>
        <p:nvSpPr>
          <p:cNvPr id="67" name="CustomShape 2"/>
          <p:cNvSpPr/>
          <p:nvPr/>
        </p:nvSpPr>
        <p:spPr>
          <a:xfrm>
            <a:off x="4140000" y="1418040"/>
            <a:ext cx="4535280" cy="1189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VIII. táblázat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Egy gyógyszertárra jutó saját tőke (mFt/gyógyszertár) </a:t>
            </a:r>
            <a:endParaRPr/>
          </a:p>
          <a:p>
            <a:endParaRPr/>
          </a:p>
        </p:txBody>
      </p:sp>
      <p:sp>
        <p:nvSpPr>
          <p:cNvPr id="6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A1E18141-71A1-41D1-A111-E19121B1C1B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6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Saját tőke ellátottság II.</a:t>
            </a:r>
            <a:endParaRPr/>
          </a:p>
        </p:txBody>
      </p:sp>
      <p:sp>
        <p:nvSpPr>
          <p:cNvPr id="71" name="CustomShape 2"/>
          <p:cNvSpPr/>
          <p:nvPr/>
        </p:nvSpPr>
        <p:spPr>
          <a:xfrm>
            <a:off x="533520" y="5334120"/>
            <a:ext cx="8281800" cy="9730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hu-HU" sz="1600">
                <a:solidFill>
                  <a:srgbClr val="002060"/>
                </a:solidFill>
                <a:latin typeface="Calibri"/>
              </a:rPr>
              <a:t>Megjegyzés: 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14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0000"/>
                </a:solidFill>
                <a:latin typeface="Calibri"/>
              </a:rPr>
              <a:t>A veszteséges vállalkozások össz-vesztesége 6,7 MdFt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0000"/>
                </a:solidFill>
                <a:latin typeface="Calibri"/>
              </a:rPr>
              <a:t>A veszteséges vállalkozások bérköltsége 2008 – 184 e Ft/fő/hó, 2010 – 205 e Ft/fő/hó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000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0000"/>
                </a:solidFill>
                <a:latin typeface="Calibri"/>
              </a:rPr>
              <a:t>A 286 negatív saját tőkéjű vállalk. saját tőke értéke 2010-ben kb. 8 MdFt és legalább 350 gyógyszertárat jelent</a:t>
            </a:r>
            <a:endParaRPr/>
          </a:p>
        </p:txBody>
      </p:sp>
      <p:sp>
        <p:nvSpPr>
          <p:cNvPr id="72" name="Line 3"/>
          <p:cNvSpPr/>
          <p:nvPr/>
        </p:nvSpPr>
        <p:spPr>
          <a:xfrm>
            <a:off x="467280" y="2924640"/>
            <a:ext cx="8207280" cy="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73" name="Line 4"/>
          <p:cNvSpPr/>
          <p:nvPr/>
        </p:nvSpPr>
        <p:spPr>
          <a:xfrm>
            <a:off x="467280" y="5013360"/>
            <a:ext cx="820728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74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C1E1D1-C101-41A1-B161-C1C1D17101A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75" name="TextShape 6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  <p:sp>
        <p:nvSpPr>
          <p:cNvPr id="76" name="CustomShape 7"/>
          <p:cNvSpPr/>
          <p:nvPr/>
        </p:nvSpPr>
        <p:spPr>
          <a:xfrm>
            <a:off x="5796000" y="1412640"/>
            <a:ext cx="2880000" cy="364680"/>
          </a:xfrm>
          <a:prstGeom prst="rect">
            <a:avLst/>
          </a:prstGeom>
        </p:spPr>
        <p:txBody>
          <a:bodyPr bIns="45000" lIns="90000" rIns="90000" tIns="45000"/>
          <a:p>
            <a:pPr algn="r"/>
            <a:r>
              <a:rPr b="1" i="1" lang="hu-HU">
                <a:solidFill>
                  <a:srgbClr val="000000"/>
                </a:solidFill>
                <a:latin typeface="Calibri"/>
              </a:rPr>
              <a:t>VIII/a táblázat</a:t>
            </a:r>
            <a:endParaRPr/>
          </a:p>
        </p:txBody>
      </p:sp>
    </p:spTree>
  </p:cSld>
  <p:transition spd="med">
    <p:fade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Szállítói kötelezettség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4716000" y="1563480"/>
            <a:ext cx="3958920" cy="14634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IX. táblázat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A rövid lejáratú kötelezettségekből a szállítók felé fennálló kötelezettség (MrdFt)</a:t>
            </a:r>
            <a:endParaRPr/>
          </a:p>
          <a:p>
            <a:endParaRPr/>
          </a:p>
        </p:txBody>
      </p:sp>
      <p:sp>
        <p:nvSpPr>
          <p:cNvPr id="7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4141D111-A1D1-4111-B1D1-A1719141615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80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91913151-3191-41B1-B131-01F1812191F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467640" y="260640"/>
            <a:ext cx="8229240" cy="944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700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hu-HU" sz="2700">
                <a:solidFill>
                  <a:srgbClr val="0070c0"/>
                </a:solidFill>
                <a:latin typeface="Times New Roman"/>
              </a:rPr>
              <a:t>I. </a:t>
            </a:r>
            <a:r>
              <a:rPr b="1" lang="hu-HU" sz="2700">
                <a:solidFill>
                  <a:srgbClr val="0070c0"/>
                </a:solidFill>
                <a:latin typeface="Calibri"/>
              </a:rPr>
              <a:t>A lakossági gyógyszerellátás aktuális adatai</a:t>
            </a:r>
            <a:r>
              <a:rPr b="1" lang="hu-HU" sz="2700">
                <a:solidFill>
                  <a:srgbClr val="000000"/>
                </a:solidFill>
                <a:latin typeface="Calibri"/>
              </a:rPr>
              <a:t>
</a:t>
            </a:r>
            <a:r>
              <a:rPr b="1" lang="hu-HU" sz="2200">
                <a:solidFill>
                  <a:srgbClr val="ff0000"/>
                </a:solidFill>
                <a:latin typeface="Times New Roman"/>
              </a:rPr>
              <a:t>Hogyan változott a gyógyszertárak fizetőképessége?</a:t>
            </a:r>
            <a:r>
              <a:rPr lang="hu-HU" sz="2200">
                <a:solidFill>
                  <a:srgbClr val="00206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533520" y="4979880"/>
            <a:ext cx="8206920" cy="185652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hu-HU" sz="1400">
                <a:solidFill>
                  <a:srgbClr val="002060"/>
                </a:solidFill>
                <a:latin typeface="Calibri"/>
              </a:rPr>
              <a:t>Megjegyzés: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Egyéni vállalkozások száma 244-ről 217-re csökkent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Az 1365 bt kb. 1400 gyógyszertárat működtet, a 706 Kft. kb. 750 gyógyszertárat működtet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A patikák eladósodásának 2009-es és 2010-es növekedése teljes egészében a kft.-khez köthető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1400">
                <a:solidFill>
                  <a:srgbClr val="002060"/>
                </a:solidFill>
                <a:latin typeface="Calibri"/>
              </a:rPr>
              <a:t> </a:t>
            </a:r>
            <a:r>
              <a:rPr lang="hu-HU" sz="1400">
                <a:solidFill>
                  <a:srgbClr val="002060"/>
                </a:solidFill>
                <a:latin typeface="Calibri"/>
              </a:rPr>
              <a:t>A bt-knél a készletérték 1/3-dal nagyobb, mint a szállítókkal szembeni kötelezettség, a kft-knél a szállítókkal szembeni kötelezettség a készletérték 2,2-szerese 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84" name="CustomShape 4"/>
          <p:cNvSpPr/>
          <p:nvPr/>
        </p:nvSpPr>
        <p:spPr>
          <a:xfrm>
            <a:off x="6084000" y="1268640"/>
            <a:ext cx="2664000" cy="364680"/>
          </a:xfrm>
          <a:prstGeom prst="rect">
            <a:avLst/>
          </a:prstGeom>
        </p:spPr>
        <p:txBody>
          <a:bodyPr bIns="45000" lIns="90000" rIns="90000" tIns="45000"/>
          <a:p>
            <a:pPr algn="r"/>
            <a:r>
              <a:rPr b="1" i="1" lang="hu-HU">
                <a:solidFill>
                  <a:srgbClr val="000000"/>
                </a:solidFill>
                <a:latin typeface="Calibri"/>
              </a:rPr>
              <a:t>X/a táblázat</a:t>
            </a:r>
            <a:endParaRPr/>
          </a:p>
        </p:txBody>
      </p:sp>
      <p:sp>
        <p:nvSpPr>
          <p:cNvPr id="85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r>
              <a:rPr b="1" lang="hu-HU" sz="4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Rövid lejáratú kötelezettségek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4140000" y="1563480"/>
            <a:ext cx="4535280" cy="14634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X/b. táblázat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Egy gyógyszertárra jutó rövid lejáratú kötelezettség és szállítói állomány értéke (mFt</a:t>
            </a:r>
            <a:r>
              <a:rPr b="1" i="1" lang="hu-HU">
                <a:solidFill>
                  <a:srgbClr val="000000"/>
                </a:solidFill>
                <a:latin typeface="Times New Roman"/>
                <a:ea typeface="Calibri"/>
              </a:rPr>
              <a:t>)</a:t>
            </a:r>
            <a:endParaRPr/>
          </a:p>
          <a:p>
            <a:endParaRPr/>
          </a:p>
        </p:txBody>
      </p:sp>
      <p:sp>
        <p:nvSpPr>
          <p:cNvPr id="8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115121-4151-4161-8171-C14141F1017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8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4890960"/>
            <a:ext cx="9143640" cy="360"/>
          </a:xfrm>
          <a:prstGeom prst="rect">
            <a:avLst/>
          </a:prstGeom>
        </p:spPr>
      </p:sp>
      <p:sp>
        <p:nvSpPr>
          <p:cNvPr id="91" name="CustomShape 2"/>
          <p:cNvSpPr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99"/>
          </a:solidFill>
          <a:ln w="9360">
            <a:solidFill>
              <a:srgbClr val="002060"/>
            </a:solidFill>
            <a:miter/>
          </a:ln>
        </p:spPr>
        <p:txBody>
          <a:bodyPr anchor="ctr" bIns="45000" lIns="90000" rIns="90000" tIns="45000"/>
          <a:p>
            <a:pPr algn="ctr"/>
            <a:r>
              <a:rPr b="1" lang="hu-HU" sz="27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700">
                <a:solidFill>
                  <a:srgbClr val="0070c0"/>
                </a:solidFill>
                <a:latin typeface="Calibri"/>
              </a:rPr>
              <a:t>I. A lakossági gyógyszerellátás aktuális adatai </a:t>
            </a:r>
            <a:r>
              <a:rPr b="1" lang="hu-HU" sz="2700">
                <a:solidFill>
                  <a:srgbClr val="1f497d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Hogyan változott a gyógyszertárak fizetőképessége?</a:t>
            </a:r>
            <a:r>
              <a:rPr lang="hu-HU" sz="2000">
                <a:solidFill>
                  <a:srgbClr val="00206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92" name="Line 3"/>
          <p:cNvSpPr/>
          <p:nvPr/>
        </p:nvSpPr>
        <p:spPr>
          <a:xfrm>
            <a:off x="684000" y="3068280"/>
            <a:ext cx="0" cy="280836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93" name="Line 4"/>
          <p:cNvSpPr/>
          <p:nvPr/>
        </p:nvSpPr>
        <p:spPr>
          <a:xfrm>
            <a:off x="8459640" y="3068280"/>
            <a:ext cx="0" cy="288144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94" name="Line 5"/>
          <p:cNvSpPr/>
          <p:nvPr/>
        </p:nvSpPr>
        <p:spPr>
          <a:xfrm>
            <a:off x="684000" y="5876640"/>
            <a:ext cx="7775640" cy="0"/>
          </a:xfrm>
          <a:prstGeom prst="line">
            <a:avLst/>
          </a:prstGeom>
          <a:ln w="12600">
            <a:solidFill>
              <a:srgbClr val="002060"/>
            </a:solidFill>
            <a:round/>
          </a:ln>
        </p:spPr>
      </p:sp>
      <p:sp>
        <p:nvSpPr>
          <p:cNvPr id="95" name="Line 6"/>
          <p:cNvSpPr/>
          <p:nvPr/>
        </p:nvSpPr>
        <p:spPr>
          <a:xfrm>
            <a:off x="684000" y="5373360"/>
            <a:ext cx="7775640" cy="0"/>
          </a:xfrm>
          <a:prstGeom prst="line">
            <a:avLst/>
          </a:prstGeom>
          <a:ln w="12600">
            <a:solidFill>
              <a:srgbClr val="002060"/>
            </a:solidFill>
            <a:round/>
          </a:ln>
        </p:spPr>
      </p:sp>
      <p:sp>
        <p:nvSpPr>
          <p:cNvPr id="96" name="Line 7"/>
          <p:cNvSpPr/>
          <p:nvPr/>
        </p:nvSpPr>
        <p:spPr>
          <a:xfrm>
            <a:off x="684000" y="4941720"/>
            <a:ext cx="7775640" cy="0"/>
          </a:xfrm>
          <a:prstGeom prst="line">
            <a:avLst/>
          </a:prstGeom>
          <a:ln w="12600">
            <a:solidFill>
              <a:srgbClr val="002060"/>
            </a:solidFill>
            <a:round/>
          </a:ln>
        </p:spPr>
      </p:sp>
      <p:sp>
        <p:nvSpPr>
          <p:cNvPr id="97" name="Line 8"/>
          <p:cNvSpPr/>
          <p:nvPr/>
        </p:nvSpPr>
        <p:spPr>
          <a:xfrm>
            <a:off x="684000" y="4508280"/>
            <a:ext cx="7775640" cy="0"/>
          </a:xfrm>
          <a:prstGeom prst="line">
            <a:avLst/>
          </a:prstGeom>
          <a:ln w="12600">
            <a:solidFill>
              <a:srgbClr val="002060"/>
            </a:solidFill>
            <a:round/>
          </a:ln>
        </p:spPr>
      </p:sp>
      <p:sp>
        <p:nvSpPr>
          <p:cNvPr id="98" name="Line 9"/>
          <p:cNvSpPr/>
          <p:nvPr/>
        </p:nvSpPr>
        <p:spPr>
          <a:xfrm>
            <a:off x="684000" y="4005000"/>
            <a:ext cx="7775640" cy="0"/>
          </a:xfrm>
          <a:prstGeom prst="line">
            <a:avLst/>
          </a:prstGeom>
          <a:ln w="12600">
            <a:solidFill>
              <a:srgbClr val="002060"/>
            </a:solidFill>
            <a:round/>
          </a:ln>
        </p:spPr>
      </p:sp>
      <p:sp>
        <p:nvSpPr>
          <p:cNvPr id="99" name="Line 10"/>
          <p:cNvSpPr/>
          <p:nvPr/>
        </p:nvSpPr>
        <p:spPr>
          <a:xfrm>
            <a:off x="684000" y="3500280"/>
            <a:ext cx="7775640" cy="0"/>
          </a:xfrm>
          <a:prstGeom prst="line">
            <a:avLst/>
          </a:prstGeom>
          <a:ln w="12600">
            <a:solidFill>
              <a:srgbClr val="002060"/>
            </a:solidFill>
            <a:round/>
          </a:ln>
        </p:spPr>
      </p:sp>
      <p:sp>
        <p:nvSpPr>
          <p:cNvPr id="100" name="Line 11"/>
          <p:cNvSpPr/>
          <p:nvPr/>
        </p:nvSpPr>
        <p:spPr>
          <a:xfrm flipV="1">
            <a:off x="684000" y="2133360"/>
            <a:ext cx="0" cy="93492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101" name="Line 12"/>
          <p:cNvSpPr/>
          <p:nvPr/>
        </p:nvSpPr>
        <p:spPr>
          <a:xfrm>
            <a:off x="684000" y="2133360"/>
            <a:ext cx="7775640" cy="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102" name="Line 13"/>
          <p:cNvSpPr/>
          <p:nvPr/>
        </p:nvSpPr>
        <p:spPr>
          <a:xfrm flipV="1">
            <a:off x="8459640" y="2133360"/>
            <a:ext cx="0" cy="93492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103" name="Line 14"/>
          <p:cNvSpPr/>
          <p:nvPr/>
        </p:nvSpPr>
        <p:spPr>
          <a:xfrm>
            <a:off x="4211280" y="3068280"/>
            <a:ext cx="0" cy="280836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104" name="Line 15"/>
          <p:cNvSpPr/>
          <p:nvPr/>
        </p:nvSpPr>
        <p:spPr>
          <a:xfrm>
            <a:off x="6372000" y="3068280"/>
            <a:ext cx="0" cy="2808360"/>
          </a:xfrm>
          <a:prstGeom prst="line">
            <a:avLst/>
          </a:prstGeom>
          <a:ln w="9360">
            <a:solidFill>
              <a:srgbClr val="002060"/>
            </a:solidFill>
            <a:round/>
          </a:ln>
        </p:spPr>
      </p:sp>
      <p:sp>
        <p:nvSpPr>
          <p:cNvPr id="105" name="TextShape 16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C141E181-9111-4171-8101-9111616181F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06" name="CustomShape 17"/>
          <p:cNvSpPr/>
          <p:nvPr/>
        </p:nvSpPr>
        <p:spPr>
          <a:xfrm>
            <a:off x="6300360" y="1484640"/>
            <a:ext cx="2376000" cy="364680"/>
          </a:xfrm>
          <a:prstGeom prst="rect">
            <a:avLst/>
          </a:prstGeom>
        </p:spPr>
        <p:txBody>
          <a:bodyPr bIns="45000" lIns="90000" rIns="90000" tIns="45000"/>
          <a:p>
            <a:pPr algn="r"/>
            <a:r>
              <a:rPr b="1" i="1" lang="hu-HU">
                <a:solidFill>
                  <a:srgbClr val="000000"/>
                </a:solidFill>
                <a:latin typeface="Calibri"/>
              </a:rPr>
              <a:t>X/c táblázat</a:t>
            </a:r>
            <a:endParaRPr/>
          </a:p>
        </p:txBody>
      </p:sp>
      <p:sp>
        <p:nvSpPr>
          <p:cNvPr id="107" name="TextShape 18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A patikai ágazat bevételei és a Széll Kálmán-terv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r>
              <a:rPr b="1" i="1" lang="hu-HU">
                <a:solidFill>
                  <a:srgbClr val="000000"/>
                </a:solidFill>
                <a:latin typeface="Calibri"/>
              </a:rPr>
              <a:t>XI. táblázat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2000">
                <a:solidFill>
                  <a:srgbClr val="0070c0"/>
                </a:solidFill>
                <a:latin typeface="Calibri"/>
              </a:rPr>
              <a:t>Közfinanszírozott gyógyszerek kb.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52 MrdFt 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70c0"/>
                </a:solidFill>
                <a:latin typeface="Calibri"/>
              </a:rPr>
              <a:t>Közfinanszírozott hányad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38 MrdFt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600">
                <a:solidFill>
                  <a:srgbClr val="0070c0"/>
                </a:solidFill>
                <a:latin typeface="Calibri"/>
              </a:rPr>
              <a:t>Térítési díj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1600">
                <a:solidFill>
                  <a:srgbClr val="0070c0"/>
                </a:solidFill>
                <a:latin typeface="Calibri"/>
              </a:rPr>
              <a:t>14 MrdFt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2000">
                <a:solidFill>
                  <a:srgbClr val="0070c0"/>
                </a:solidFill>
                <a:latin typeface="Calibri"/>
              </a:rPr>
              <a:t>Nem közfinanszírozott gyógyszerek kb.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23,5 MrdFt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2000">
                <a:solidFill>
                  <a:srgbClr val="0070c0"/>
                </a:solidFill>
                <a:latin typeface="Calibri"/>
              </a:rPr>
              <a:t>Egyéb termékek </a:t>
            </a:r>
            <a:endParaRPr/>
          </a:p>
          <a:p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(étrend-kiegészítők, gyógytermékek stb.)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 kb.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  5,5 MrdFt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 sz="2000">
                <a:solidFill>
                  <a:srgbClr val="0070c0"/>
                </a:solidFill>
                <a:latin typeface="Calibri"/>
              </a:rPr>
              <a:t>Nagykereskedelmi kedvezmény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kb.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10 MrdFt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000">
                <a:solidFill>
                  <a:srgbClr val="0070c0"/>
                </a:solidFill>
                <a:latin typeface="Calibri"/>
              </a:rPr>
              <a:t>Összesen kb.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 sz="2000">
                <a:solidFill>
                  <a:srgbClr val="0070c0"/>
                </a:solidFill>
                <a:latin typeface="Calibri"/>
              </a:rPr>
              <a:t>91 MrdFt</a:t>
            </a:r>
            <a:endParaRPr/>
          </a:p>
          <a:p>
            <a:endParaRPr/>
          </a:p>
        </p:txBody>
      </p:sp>
      <p:sp>
        <p:nvSpPr>
          <p:cNvPr id="11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01E101-A181-4121-A161-B1011161613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11" name="CustomShape 4"/>
          <p:cNvSpPr/>
          <p:nvPr/>
        </p:nvSpPr>
        <p:spPr>
          <a:xfrm>
            <a:off x="539640" y="333360"/>
            <a:ext cx="8229240" cy="1142640"/>
          </a:xfrm>
          <a:prstGeom prst="rect">
            <a:avLst/>
          </a:prstGeom>
          <a:solidFill>
            <a:srgbClr val="ffff99"/>
          </a:solidFill>
          <a:ln w="9360">
            <a:solidFill>
              <a:srgbClr val="002060"/>
            </a:solidFill>
            <a:miter/>
          </a:ln>
        </p:spPr>
        <p:txBody>
          <a:bodyPr anchor="ctr"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endParaRPr/>
          </a:p>
          <a:p>
            <a:pPr algn="ctr"/>
            <a:r>
              <a:rPr b="1" lang="hu-HU" sz="2000">
                <a:solidFill>
                  <a:srgbClr val="ff0000"/>
                </a:solidFill>
                <a:latin typeface="Calibri"/>
              </a:rPr>
              <a:t>A gyógyszertárak árrés-jellegű bevételei  - 2010</a:t>
            </a:r>
            <a:endParaRPr/>
          </a:p>
        </p:txBody>
      </p:sp>
      <p:sp>
        <p:nvSpPr>
          <p:cNvPr id="112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Teendők - az adatok alapján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 sz="3200">
                <a:solidFill>
                  <a:srgbClr val="ff0000"/>
                </a:solidFill>
                <a:latin typeface="Calibri"/>
              </a:rPr>
              <a:t>???</a:t>
            </a:r>
            <a:endParaRPr/>
          </a:p>
        </p:txBody>
      </p:sp>
      <p:sp>
        <p:nvSpPr>
          <p:cNvPr id="115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  <p:sp>
        <p:nvSpPr>
          <p:cNvPr id="116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C101B1B1-D111-41B1-9131-B1D15141116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4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II. Modellkorrekció – 2011. január</a:t>
            </a:r>
            <a:r>
              <a:rPr lang="hu-HU" sz="4400">
                <a:solidFill>
                  <a:srgbClr val="0070c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c00000"/>
                </a:solidFill>
                <a:latin typeface="Calibri"/>
              </a:rPr>
              <a:t>A modellkorrekció célja</a:t>
            </a:r>
            <a:endParaRPr/>
          </a:p>
          <a:p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>
                <a:solidFill>
                  <a:srgbClr val="0070c0"/>
                </a:solidFill>
                <a:latin typeface="Calibri"/>
              </a:rPr>
              <a:t>A gyógyszerellátás nemzeti és szakmai érdekkörben maradjon</a:t>
            </a:r>
            <a:endParaRPr/>
          </a:p>
          <a:p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>
                <a:solidFill>
                  <a:srgbClr val="0070c0"/>
                </a:solidFill>
                <a:latin typeface="Calibri"/>
              </a:rPr>
              <a:t>A gyógyszerész szakmai és egzisztenciális önállóságának biztosítása</a:t>
            </a:r>
            <a:endParaRPr/>
          </a:p>
          <a:p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>
                <a:solidFill>
                  <a:srgbClr val="0070c0"/>
                </a:solidFill>
                <a:latin typeface="Calibri"/>
              </a:rPr>
              <a:t>A gyógyszertár-működtetés  gazdasági  feltételeinek biztosítása </a:t>
            </a:r>
            <a:endParaRPr/>
          </a:p>
          <a:p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>
                <a:solidFill>
                  <a:srgbClr val="0070c0"/>
                </a:solidFill>
                <a:latin typeface="Calibri"/>
              </a:rPr>
              <a:t>A működési anomáliák megszüntetése</a:t>
            </a:r>
            <a:endParaRPr/>
          </a:p>
          <a:p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>
                <a:solidFill>
                  <a:srgbClr val="0070c0"/>
                </a:solidFill>
                <a:latin typeface="Calibri"/>
              </a:rPr>
              <a:t>A gyógyszerellátás vissza-integrálása az egészségügybe</a:t>
            </a:r>
            <a:endParaRPr/>
          </a:p>
          <a:p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>
                <a:solidFill>
                  <a:srgbClr val="0070c0"/>
                </a:solidFill>
                <a:latin typeface="Calibri"/>
              </a:rPr>
              <a:t>Új gyógyszertári szolgáltatások (pl. gyógyszerészi gondozás, prevenció, népegészségügyi program)</a:t>
            </a:r>
            <a:endParaRPr/>
          </a:p>
          <a:p>
            <a:endParaRPr/>
          </a:p>
        </p:txBody>
      </p:sp>
      <p:sp>
        <p:nvSpPr>
          <p:cNvPr id="11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21F15191-61E1-4151-A1B1-91D1912161F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20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hu-HU" sz="4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II. Modellkorrekció – 2011. január</a:t>
            </a:r>
            <a:r>
              <a:rPr lang="hu-HU" sz="4400">
                <a:solidFill>
                  <a:srgbClr val="0070c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Közforgalmú gyógyszertár létesítés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Újra geográfiai és demográfiai korlátok szerint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Országos pályázattal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Személyi joggal rendelkező gyógyszerész tulajdonosi közreműködésével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Gyógyszertár-működtetés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Személyi jogos gyógyszerész menedzsment kötelességei rögzítve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2014-től  25%-osnál, 2017-től 50%-osnál nagyobb gyógyszerészi tulajdonnal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Gyógyszertárlánc nem jöhet létre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A már meglévő gyógyszertárlánc nem növekedhet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Off-shore cég gyógyszertárat nem működtethet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Gyógyszergyár és –nagykereskedő tulajdont nem szerezhet </a:t>
            </a:r>
            <a:endParaRPr/>
          </a:p>
          <a:p>
            <a:endParaRPr/>
          </a:p>
        </p:txBody>
      </p:sp>
      <p:sp>
        <p:nvSpPr>
          <p:cNvPr id="123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8121A191-D141-4101-B131-4161D14131A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24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Vázlat</a:t>
            </a:r>
            <a:endParaRPr/>
          </a:p>
        </p:txBody>
      </p:sp>
      <p:sp>
        <p:nvSpPr>
          <p:cNvPr id="3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hu-HU" sz="20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endParaRPr/>
          </a:p>
          <a:p>
            <a:endParaRPr/>
          </a:p>
          <a:p>
            <a:r>
              <a:rPr b="1" lang="hu-HU" sz="2000">
                <a:solidFill>
                  <a:srgbClr val="0070c0"/>
                </a:solidFill>
                <a:latin typeface="Calibri"/>
              </a:rPr>
              <a:t>II. Modellkorrekció – 2011. január</a:t>
            </a:r>
            <a:endParaRPr/>
          </a:p>
          <a:p>
            <a:endParaRPr/>
          </a:p>
          <a:p>
            <a:r>
              <a:rPr b="1" lang="hu-HU" sz="2000">
                <a:solidFill>
                  <a:srgbClr val="0070c0"/>
                </a:solidFill>
                <a:latin typeface="Calibri"/>
              </a:rPr>
              <a:t>III. A Széll Kálmán-terv</a:t>
            </a:r>
            <a:endParaRPr/>
          </a:p>
          <a:p>
            <a:endParaRPr/>
          </a:p>
          <a:p>
            <a:r>
              <a:rPr b="1" lang="hu-HU" sz="2000">
                <a:solidFill>
                  <a:srgbClr val="0070c0"/>
                </a:solidFill>
                <a:latin typeface="Calibri"/>
              </a:rPr>
              <a:t>IV. A Semmelweis-terv</a:t>
            </a:r>
            <a:endParaRPr/>
          </a:p>
          <a:p>
            <a:endParaRPr/>
          </a:p>
          <a:p>
            <a:r>
              <a:rPr b="1" lang="hu-HU" sz="2000">
                <a:solidFill>
                  <a:srgbClr val="0070c0"/>
                </a:solidFill>
                <a:latin typeface="Calibri"/>
              </a:rPr>
              <a:t>V. A gyógyszertár-működtetés  kérdései</a:t>
            </a:r>
            <a:endParaRPr/>
          </a:p>
          <a:p>
            <a:endParaRPr/>
          </a:p>
        </p:txBody>
      </p:sp>
      <p:sp>
        <p:nvSpPr>
          <p:cNvPr id="31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  <p:sp>
        <p:nvSpPr>
          <p:cNvPr id="32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21A1E1-2131-41E1-B1E1-0151612191F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0000"/>
                </a:solidFill>
                <a:latin typeface="Calibri"/>
              </a:rPr>
              <a:t>1. Helyzetkép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290800" cy="44208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0000"/>
                </a:solidFill>
                <a:latin typeface="Calibri"/>
              </a:rPr>
              <a:t>Gyógyszerkassza</a:t>
            </a:r>
            <a:endParaRPr/>
          </a:p>
          <a:p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(MdFt)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0000"/>
                </a:solidFill>
                <a:latin typeface="Calibri"/>
              </a:rPr>
              <a:t>Lakossági terhek</a:t>
            </a:r>
            <a:endParaRPr/>
          </a:p>
          <a:p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(MdFt)</a:t>
            </a:r>
            <a:endParaRPr/>
          </a:p>
          <a:p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0000"/>
                </a:solidFill>
                <a:latin typeface="Calibri"/>
              </a:rPr>
              <a:t>Gyártói befizetések 2010-ben: kb. 51 Mrd (a támogatáskiáramlás kb. 15%-a)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0000"/>
                </a:solidFill>
                <a:latin typeface="Calibri"/>
              </a:rPr>
              <a:t>Gyártói befizetések 2011-ben 43,5 MdFt (terv) kb. 57 Mrd (tény)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0000"/>
                </a:solidFill>
                <a:latin typeface="Calibri"/>
              </a:rPr>
              <a:t>Gyártói befizetések 2012-ben (terv):  58,5 MrdFt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0000"/>
                </a:solidFill>
                <a:latin typeface="Calibri"/>
              </a:rPr>
              <a:t>A 2012-2014 közötti kivonás egyenleg-szemléletben értendő</a:t>
            </a:r>
            <a:endParaRPr/>
          </a:p>
        </p:txBody>
      </p:sp>
      <p:sp>
        <p:nvSpPr>
          <p:cNvPr id="12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B1A17100-F151-4101-A1C1-01615151114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28" name="CustomShape 4"/>
          <p:cNvSpPr/>
          <p:nvPr/>
        </p:nvSpPr>
        <p:spPr>
          <a:xfrm>
            <a:off x="609480" y="426960"/>
            <a:ext cx="8229240" cy="1142640"/>
          </a:xfrm>
          <a:prstGeom prst="rect">
            <a:avLst/>
          </a:prstGeom>
          <a:solidFill>
            <a:srgbClr val="ffff99"/>
          </a:solidFill>
          <a:ln>
            <a:solidFill>
              <a:srgbClr val="0070c0"/>
            </a:solidFill>
          </a:ln>
        </p:spPr>
        <p:txBody>
          <a:bodyPr anchor="ctr"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III. A Széll Kálmán-terv</a:t>
            </a:r>
            <a:endParaRPr/>
          </a:p>
          <a:p>
            <a:pPr algn="ctr"/>
            <a:r>
              <a:rPr b="1" lang="hu-HU">
                <a:solidFill>
                  <a:srgbClr val="ff0000"/>
                </a:solidFill>
                <a:latin typeface="Times New Roman"/>
              </a:rPr>
              <a:t>Helyzetkép 1.</a:t>
            </a:r>
            <a:endParaRPr/>
          </a:p>
        </p:txBody>
      </p:sp>
      <p:sp>
        <p:nvSpPr>
          <p:cNvPr id="129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67640" y="18864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III. A Széll Kálmán-terv</a:t>
            </a:r>
            <a:r>
              <a:rPr b="1" lang="hu-HU" sz="24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Times New Roman"/>
              </a:rPr>
              <a:t>Helyzetkép – 2.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468360" y="148428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12% adó emelés 20%-ra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Orvos-látogatói díj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Támogatás-volumen szerződések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Generikus program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Lejáró szabadalmak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Biohasonló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Közgyógyellátás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Beteg-együttműködés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Koleszterinszint-csökkentők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Egyedi méltányosság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Átsorolás</a:t>
            </a:r>
            <a:endParaRPr/>
          </a:p>
        </p:txBody>
      </p:sp>
      <p:sp>
        <p:nvSpPr>
          <p:cNvPr id="13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21C121-B1E1-4121-8181-618161E1311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33" name="CustomShape 4"/>
          <p:cNvSpPr/>
          <p:nvPr/>
        </p:nvSpPr>
        <p:spPr>
          <a:xfrm>
            <a:off x="4191120" y="1752480"/>
            <a:ext cx="791640" cy="3887280"/>
          </a:xfrm>
          <a:prstGeom prst="rightBrace">
            <a:avLst>
              <a:gd fmla="val 0" name="adj1"/>
              <a:gd fmla="val 0" name="adj2"/>
            </a:avLst>
          </a:prstGeom>
          <a:ln w="38160">
            <a:solidFill>
              <a:srgbClr val="002060"/>
            </a:solidFill>
            <a:round/>
          </a:ln>
        </p:spPr>
      </p:sp>
      <p:sp>
        <p:nvSpPr>
          <p:cNvPr id="134" name="CustomShape 5"/>
          <p:cNvSpPr/>
          <p:nvPr/>
        </p:nvSpPr>
        <p:spPr>
          <a:xfrm>
            <a:off x="4932360" y="3573360"/>
            <a:ext cx="3960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hu-HU">
                <a:solidFill>
                  <a:srgbClr val="002060"/>
                </a:solidFill>
                <a:latin typeface="Times New Roman"/>
              </a:rPr>
              <a:t>Összesen 83 MdFt (+ az idei túllépés?)</a:t>
            </a:r>
            <a:endParaRPr/>
          </a:p>
        </p:txBody>
      </p:sp>
      <p:sp>
        <p:nvSpPr>
          <p:cNvPr id="135" name="TextShape 6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III. A Széll Kálmán-terv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Helyzetkép – 3.</a:t>
            </a: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2100">
                <a:solidFill>
                  <a:srgbClr val="002060"/>
                </a:solidFill>
                <a:latin typeface="Times New Roman"/>
              </a:rPr>
              <a:t>Kétfordulós vaklicit 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100">
                <a:solidFill>
                  <a:srgbClr val="002060"/>
                </a:solidFill>
                <a:latin typeface="Times New Roman"/>
              </a:rPr>
              <a:t>906 támogatott gyógyszer ára átlagosan 18-20%-kal csökkent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100">
                <a:solidFill>
                  <a:srgbClr val="002060"/>
                </a:solidFill>
                <a:latin typeface="Times New Roman"/>
              </a:rPr>
              <a:t>Legalább 20-25 MrdFt kassza-megtakarítás/év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100">
                <a:solidFill>
                  <a:srgbClr val="002060"/>
                </a:solidFill>
                <a:latin typeface="Times New Roman"/>
              </a:rPr>
              <a:t>Gyógyszertáraknál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100">
                <a:solidFill>
                  <a:srgbClr val="002060"/>
                </a:solidFill>
                <a:latin typeface="Times New Roman"/>
              </a:rPr>
              <a:t>készletátértékelési veszteség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100">
                <a:solidFill>
                  <a:srgbClr val="002060"/>
                </a:solidFill>
                <a:latin typeface="Times New Roman"/>
              </a:rPr>
              <a:t>elfekvő készletek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100">
                <a:solidFill>
                  <a:srgbClr val="002060"/>
                </a:solidFill>
                <a:latin typeface="Times New Roman"/>
              </a:rPr>
              <a:t>árrés-csökkenés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100">
                <a:solidFill>
                  <a:srgbClr val="002060"/>
                </a:solidFill>
                <a:latin typeface="Times New Roman"/>
              </a:rPr>
              <a:t>Kb. 3 MrdFt árrés-kiesés/év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100">
                <a:solidFill>
                  <a:srgbClr val="002060"/>
                </a:solidFill>
                <a:latin typeface="Times New Roman"/>
              </a:rPr>
              <a:t>Következő vaklicit 2012. április 1.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100">
                <a:solidFill>
                  <a:srgbClr val="002060"/>
                </a:solidFill>
                <a:latin typeface="Times New Roman"/>
              </a:rPr>
              <a:t>Eredményessége függ a forgalmi szerkezet változástól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100">
                <a:solidFill>
                  <a:srgbClr val="002060"/>
                </a:solidFill>
                <a:latin typeface="Times New Roman"/>
              </a:rPr>
              <a:t>Generikus ösztönzés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 sz="2100">
                <a:solidFill>
                  <a:srgbClr val="002060"/>
                </a:solidFill>
                <a:latin typeface="Times New Roman"/>
              </a:rPr>
              <a:t>Hatóanyag-rendelés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13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E13121-31E1-41D1-A1B1-71411111819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39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2060"/>
                </a:solidFill>
                <a:latin typeface="Calibri"/>
              </a:rPr>
              <a:t>A patikai ágazat bevételei és a Széll Kálmán-terv</a:t>
            </a:r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Közfinanszírozott gyógyszerek kb.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ff0000"/>
                </a:solidFill>
                <a:latin typeface="Calibri"/>
              </a:rPr>
              <a:t>52 MrdFt ?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>
                <a:solidFill>
                  <a:srgbClr val="0070c0"/>
                </a:solidFill>
                <a:latin typeface="Calibri"/>
              </a:rPr>
              <a:t>Közfinanszírozott hányad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ff0000"/>
                </a:solidFill>
                <a:latin typeface="Calibri"/>
              </a:rPr>
              <a:t>38 MrdFt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>
                <a:solidFill>
                  <a:srgbClr val="0070c0"/>
                </a:solidFill>
                <a:latin typeface="Calibri"/>
              </a:rPr>
              <a:t>Térítési díj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ff0000"/>
                </a:solidFill>
                <a:latin typeface="Calibri"/>
              </a:rPr>
              <a:t>	</a:t>
            </a:r>
            <a:r>
              <a:rPr b="1" lang="hu-HU">
                <a:solidFill>
                  <a:srgbClr val="ff0000"/>
                </a:solidFill>
                <a:latin typeface="Calibri"/>
              </a:rPr>
              <a:t>	</a:t>
            </a:r>
            <a:r>
              <a:rPr b="1" lang="hu-HU">
                <a:solidFill>
                  <a:srgbClr val="ff0000"/>
                </a:solidFill>
                <a:latin typeface="Calibri"/>
              </a:rPr>
              <a:t>	</a:t>
            </a:r>
            <a:r>
              <a:rPr b="1" lang="hu-HU">
                <a:solidFill>
                  <a:srgbClr val="ff0000"/>
                </a:solidFill>
                <a:latin typeface="Calibri"/>
              </a:rPr>
              <a:t>	</a:t>
            </a:r>
            <a:r>
              <a:rPr b="1" lang="hu-HU">
                <a:solidFill>
                  <a:srgbClr val="ff0000"/>
                </a:solidFill>
                <a:latin typeface="Calibri"/>
              </a:rPr>
              <a:t>14 MrdFt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Nem közfinanszírozott gyógyszerek kb.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70c0"/>
                </a:solidFill>
                <a:latin typeface="Calibri"/>
              </a:rPr>
              <a:t>23,5 MrdFt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Egyéb termékek </a:t>
            </a:r>
            <a:endParaRPr/>
          </a:p>
          <a:p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70c0"/>
                </a:solidFill>
                <a:latin typeface="Calibri"/>
              </a:rPr>
              <a:t>(étrend-kiegészítők, gyógytermékek stb.)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70c0"/>
                </a:solidFill>
                <a:latin typeface="Calibri"/>
              </a:rPr>
              <a:t> kb.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70c0"/>
                </a:solidFill>
                <a:latin typeface="Calibri"/>
              </a:rPr>
              <a:t>  5,5 MrdFt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Nagykereskedelmi kedvezmény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70c0"/>
                </a:solidFill>
                <a:latin typeface="Calibri"/>
              </a:rPr>
              <a:t>kb.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ff0000"/>
                </a:solidFill>
                <a:latin typeface="Calibri"/>
              </a:rPr>
              <a:t>  10 MrdFt 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Összesen kb.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70c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	</a:t>
            </a:r>
            <a:r>
              <a:rPr b="1" lang="hu-HU">
                <a:solidFill>
                  <a:srgbClr val="000000"/>
                </a:solidFill>
                <a:latin typeface="Calibri"/>
              </a:rPr>
              <a:t>  </a:t>
            </a:r>
            <a:r>
              <a:rPr b="1" lang="hu-HU">
                <a:solidFill>
                  <a:srgbClr val="ff0000"/>
                </a:solidFill>
                <a:latin typeface="Calibri"/>
              </a:rPr>
              <a:t>91 MrdFt ?</a:t>
            </a:r>
            <a:endParaRPr/>
          </a:p>
          <a:p>
            <a:endParaRPr/>
          </a:p>
          <a:p>
            <a:pPr algn="ctr"/>
            <a:r>
              <a:rPr b="1" lang="hu-HU" sz="2000">
                <a:solidFill>
                  <a:srgbClr val="ff0000"/>
                </a:solidFill>
                <a:latin typeface="Calibri"/>
              </a:rPr>
              <a:t>Kompenzáció kell!</a:t>
            </a:r>
            <a:endParaRPr/>
          </a:p>
        </p:txBody>
      </p:sp>
      <p:sp>
        <p:nvSpPr>
          <p:cNvPr id="14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61F151F1-6101-4191-9141-91B14121218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43" name="CustomShape 4"/>
          <p:cNvSpPr/>
          <p:nvPr/>
        </p:nvSpPr>
        <p:spPr>
          <a:xfrm>
            <a:off x="539640" y="333360"/>
            <a:ext cx="8229240" cy="1142640"/>
          </a:xfrm>
          <a:prstGeom prst="rect">
            <a:avLst/>
          </a:prstGeom>
          <a:solidFill>
            <a:srgbClr val="ffff99"/>
          </a:solidFill>
          <a:ln w="9360">
            <a:solidFill>
              <a:srgbClr val="002060"/>
            </a:solidFill>
            <a:miter/>
          </a:ln>
        </p:spPr>
        <p:txBody>
          <a:bodyPr anchor="ctr"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III. A Széll Kálmán-terv</a:t>
            </a:r>
            <a:endParaRPr/>
          </a:p>
          <a:p>
            <a:pPr algn="ctr"/>
            <a:r>
              <a:rPr b="1" lang="hu-HU">
                <a:solidFill>
                  <a:srgbClr val="ff0000"/>
                </a:solidFill>
                <a:latin typeface="Calibri"/>
              </a:rPr>
              <a:t>A Széll Kálmán-terv hatása a gyógyszerellátásra</a:t>
            </a:r>
            <a:endParaRPr/>
          </a:p>
        </p:txBody>
      </p:sp>
      <p:sp>
        <p:nvSpPr>
          <p:cNvPr id="144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539640" y="33264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III. A Széll Kálmán-terv</a:t>
            </a:r>
            <a:r>
              <a:rPr b="1" lang="hu-HU" sz="28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Jelenlegi támogatási rendszer főbb problémái és működési zavarai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609480" y="1828800"/>
            <a:ext cx="8229240" cy="5028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ff0000"/>
                </a:solidFill>
                <a:latin typeface="Calibri"/>
              </a:rPr>
              <a:t>???</a:t>
            </a:r>
            <a:endParaRPr/>
          </a:p>
          <a:p>
            <a:endParaRPr/>
          </a:p>
        </p:txBody>
      </p:sp>
      <p:sp>
        <p:nvSpPr>
          <p:cNvPr id="14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C1D1C141-8131-41D1-9151-D12181F1713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48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39640" y="33264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III. A Széll Kálmán-terv</a:t>
            </a:r>
            <a:r>
              <a:rPr b="1" lang="hu-HU" sz="28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Jelenlegi támogatási rendszer főbb problémái 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609480" y="1828800"/>
            <a:ext cx="8229240" cy="5028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Az</a:t>
            </a:r>
            <a:r>
              <a:rPr lang="hu-HU">
                <a:solidFill>
                  <a:srgbClr val="0070c0"/>
                </a:solidFill>
                <a:latin typeface="Calibri"/>
              </a:rPr>
              <a:t> </a:t>
            </a:r>
            <a:r>
              <a:rPr b="1" lang="hu-HU">
                <a:solidFill>
                  <a:srgbClr val="0070c0"/>
                </a:solidFill>
                <a:latin typeface="Calibri"/>
              </a:rPr>
              <a:t>állami/biztosítói szerep nem érvényesül hatékonyan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lang="hu-HU">
                <a:solidFill>
                  <a:srgbClr val="000000"/>
                </a:solidFill>
                <a:latin typeface="Calibri"/>
              </a:rPr>
              <a:t>Nincs egyértelmű szabályozási környezet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lang="hu-HU">
                <a:solidFill>
                  <a:srgbClr val="000000"/>
                </a:solidFill>
                <a:latin typeface="Calibri"/>
              </a:rPr>
              <a:t>Az adminisztratív szabályozási elemek kimerültek 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lang="hu-HU">
                <a:solidFill>
                  <a:srgbClr val="0070c0"/>
                </a:solidFill>
                <a:latin typeface="Calibri"/>
              </a:rPr>
              <a:t>A </a:t>
            </a:r>
            <a:r>
              <a:rPr b="1" lang="hu-HU">
                <a:solidFill>
                  <a:srgbClr val="0070c0"/>
                </a:solidFill>
                <a:latin typeface="Calibri"/>
              </a:rPr>
              <a:t>befogadási eljárások bonyolultak, nem egyértelműek, transzparensek</a:t>
            </a:r>
            <a:r>
              <a:rPr lang="hu-HU">
                <a:solidFill>
                  <a:srgbClr val="0070c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lang="hu-HU">
                <a:solidFill>
                  <a:srgbClr val="000000"/>
                </a:solidFill>
                <a:latin typeface="Calibri"/>
              </a:rPr>
              <a:t>A tényleges költség-hatékonyság értékelése korlátos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Nincs ösztönző elem a rendszerben a hatékony gyógyszer-felírásra, kiadásra, felhasználásra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lang="hu-HU">
                <a:solidFill>
                  <a:srgbClr val="000000"/>
                </a:solidFill>
                <a:latin typeface="Calibri"/>
              </a:rPr>
              <a:t>A magas költségű terápiák aránya növekszik a gyógyszertámogatási kiadásokban (biológiai terápiák)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A gyógyszerek támogatása nem függ a tényleges hatékonyságtól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A generikus gyógyszerárak magasabbak</a:t>
            </a:r>
            <a:r>
              <a:rPr lang="hu-HU">
                <a:solidFill>
                  <a:srgbClr val="0070c0"/>
                </a:solidFill>
                <a:latin typeface="Calibri"/>
              </a:rPr>
              <a:t> </a:t>
            </a:r>
            <a:r>
              <a:rPr lang="hu-HU">
                <a:solidFill>
                  <a:srgbClr val="000000"/>
                </a:solidFill>
                <a:latin typeface="Calibri"/>
              </a:rPr>
              <a:t>a nemzetközi árakból következtethető lehetségesnél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lang="hu-HU">
                <a:solidFill>
                  <a:srgbClr val="000000"/>
                </a:solidFill>
                <a:latin typeface="Calibri"/>
              </a:rPr>
              <a:t>Egyes onkológiai gyógyszerek támogatása a járóbeteg-ellátáson keresztül valósul meg, a fejlett országokban jellemzően fekvőbeteg-ellátáson keresztül történő finanszírozás helyett.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Nem elég hatékony a forrásallokáció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A társadalom egészségi állapota EU-s mércével mérve nagyon rossz</a:t>
            </a:r>
            <a:endParaRPr/>
          </a:p>
          <a:p>
            <a:endParaRPr/>
          </a:p>
        </p:txBody>
      </p:sp>
      <p:sp>
        <p:nvSpPr>
          <p:cNvPr id="151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41210131-6101-4161-B131-7101312101A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52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Hatékonyságot gátló belső ellentmondások, érdekellentétek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400">
                <a:solidFill>
                  <a:srgbClr val="0070c0"/>
                </a:solidFill>
                <a:latin typeface="Calibri"/>
              </a:rPr>
              <a:t>Gyártó – orvos – OEP háromszög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400">
                <a:solidFill>
                  <a:srgbClr val="0070c0"/>
                </a:solidFill>
                <a:latin typeface="Calibri"/>
              </a:rPr>
              <a:t>Kórházi  gyógyszerportfolió vs. lakossági gyógyszerellátás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b="1" lang="hu-HU" sz="1400">
                <a:solidFill>
                  <a:srgbClr val="0070c0"/>
                </a:solidFill>
                <a:latin typeface="Calibri"/>
              </a:rPr>
              <a:t>Kórházi felhasználású gyógyszerek a járóbeteg-gyógyszerkasszában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OTC gyógyszerek támogatással?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Beteg-együttműködés hiánya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Orvosilag lehetséges / gazdaságilag megengedhető  / etikailag vállalható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„</a:t>
            </a:r>
            <a:r>
              <a:rPr b="1" lang="hu-HU">
                <a:solidFill>
                  <a:srgbClr val="0070c0"/>
                </a:solidFill>
                <a:latin typeface="Calibri"/>
              </a:rPr>
              <a:t>Kérdezze meg kezelőorvosát, gyógyszerészét…”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2060"/>
                </a:solidFill>
                <a:latin typeface="Calibri"/>
              </a:rPr>
              <a:t>……</a:t>
            </a:r>
            <a:r>
              <a:rPr b="1" lang="hu-HU">
                <a:solidFill>
                  <a:srgbClr val="002060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F1C1C1A1-1151-4171-B171-41D15111E18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55" name="TextShape 3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III. A Széll Kálmán-terv</a:t>
            </a:r>
            <a:r>
              <a:rPr b="1" lang="hu-HU" sz="36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A támogatási rendszer működési zavarai</a:t>
            </a:r>
            <a:endParaRPr/>
          </a:p>
        </p:txBody>
      </p:sp>
      <p:sp>
        <p:nvSpPr>
          <p:cNvPr id="156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1700">
                <a:solidFill>
                  <a:srgbClr val="000000"/>
                </a:solidFill>
                <a:latin typeface="Times New Roman"/>
              </a:rPr>
              <a:t>Olyan elemek jöhetnek szóba, amelyek  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1700">
                <a:solidFill>
                  <a:srgbClr val="000000"/>
                </a:solidFill>
                <a:latin typeface="Times New Roman"/>
              </a:rPr>
              <a:t>mérséklik a működési zavarokat és növelik a hatékonyságot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1700">
                <a:solidFill>
                  <a:srgbClr val="000000"/>
                </a:solidFill>
                <a:latin typeface="Times New Roman"/>
              </a:rPr>
              <a:t>elősegítik a térben és időben folyamatos ellátást,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1700">
                <a:solidFill>
                  <a:srgbClr val="000000"/>
                </a:solidFill>
                <a:latin typeface="Times New Roman"/>
              </a:rPr>
              <a:t>a társadalompolitikai célokkal harmonizálnak (nemzeti és szakmai érdekkör),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1700">
                <a:solidFill>
                  <a:srgbClr val="000000"/>
                </a:solidFill>
                <a:latin typeface="Times New Roman"/>
              </a:rPr>
              <a:t>támogatják a Semmelweis-terv céljait</a:t>
            </a:r>
            <a:endParaRPr/>
          </a:p>
          <a:p>
            <a:endParaRPr/>
          </a:p>
          <a:p>
            <a:pPr lvl="1">
              <a:buSzPct val="45000"/>
              <a:buFont typeface="Arial"/>
              <a:buChar char="•"/>
            </a:pPr>
            <a:r>
              <a:rPr b="1" lang="hu-HU" sz="1700">
                <a:solidFill>
                  <a:srgbClr val="ff0000"/>
                </a:solidFill>
                <a:latin typeface="Times New Roman"/>
              </a:rPr>
              <a:t>???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41715171-8151-4111-A101-B1A1119131E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59" name="TextShape 3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III. A Széll Kálmán-terv </a:t>
            </a:r>
            <a:r>
              <a:rPr b="1" lang="hu-HU" sz="24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A kompenzációról</a:t>
            </a:r>
            <a:endParaRPr/>
          </a:p>
        </p:txBody>
      </p:sp>
      <p:sp>
        <p:nvSpPr>
          <p:cNvPr id="160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2200">
                <a:solidFill>
                  <a:srgbClr val="000000"/>
                </a:solidFill>
                <a:latin typeface="Times New Roman"/>
              </a:rPr>
              <a:t>Olyan elemek jöhetnek szóba, amelyek  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0000"/>
                </a:solidFill>
                <a:latin typeface="Times New Roman"/>
              </a:rPr>
              <a:t>mérséklik a működési zavarokat és növelik a hatékonyságot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0000"/>
                </a:solidFill>
                <a:latin typeface="Times New Roman"/>
              </a:rPr>
              <a:t>elősegítik a térben és időben folyamatos ellátást,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0000"/>
                </a:solidFill>
                <a:latin typeface="Times New Roman"/>
              </a:rPr>
              <a:t>a társadalompolitikai célokkal harmonizálnak (nemzeti és szakmai érdekkör),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0000"/>
                </a:solidFill>
                <a:latin typeface="Times New Roman"/>
              </a:rPr>
              <a:t>támogatják a Semmelweis-terv céljait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200">
                <a:solidFill>
                  <a:srgbClr val="002060"/>
                </a:solidFill>
                <a:latin typeface="Times New Roman"/>
              </a:rPr>
              <a:t>Kamarai javaslatok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Generikus ösztönzés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850 Ft-os fix árréshatár emelése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Likviditás-javítás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Szolgáltatási díj 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degresszív, vényhez kötődő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gyógyszerészi gondozás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Vidéki gyógyszerellátás biztosítása 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Egészségpolitikailag fontos gyógyszertárak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Fiókgyógyszertárak működtetése</a:t>
            </a:r>
            <a:endParaRPr/>
          </a:p>
          <a:p>
            <a:pPr lvl="1">
              <a:buSzPct val="45000"/>
              <a:buFont typeface="Arial"/>
              <a:buChar char="•"/>
            </a:pPr>
            <a:r>
              <a:rPr lang="hu-HU" sz="2200">
                <a:solidFill>
                  <a:srgbClr val="002060"/>
                </a:solidFill>
                <a:latin typeface="Times New Roman"/>
              </a:rPr>
              <a:t>Magisztrális gyógyszerkészítés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91814161-C111-4131-B161-91A1D1A141F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63" name="TextShape 3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III. A Széll Kálmán-terv </a:t>
            </a:r>
            <a:r>
              <a:rPr b="1" lang="hu-HU" sz="2400">
                <a:solidFill>
                  <a:srgbClr val="002060"/>
                </a:solidFill>
                <a:latin typeface="Times New Roman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A kompenzációról</a:t>
            </a:r>
            <a:endParaRPr/>
          </a:p>
        </p:txBody>
      </p:sp>
      <p:sp>
        <p:nvSpPr>
          <p:cNvPr id="164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67640" y="26064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IV. A Semmelweis-terv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Semmelweis terv közzététele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>
                <a:solidFill>
                  <a:srgbClr val="002060"/>
                </a:solidFill>
                <a:latin typeface="Calibri"/>
              </a:rPr>
              <a:t>2010. november 4.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Társadalmi egyeztetés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>
                <a:solidFill>
                  <a:srgbClr val="002060"/>
                </a:solidFill>
                <a:latin typeface="Calibri"/>
              </a:rPr>
              <a:t>2010. november – 2011. február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>
                <a:solidFill>
                  <a:srgbClr val="002060"/>
                </a:solidFill>
                <a:latin typeface="Calibri"/>
              </a:rPr>
              <a:t>600 hozzászólás 2000 oldalon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Előterjesztés véglegesítése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>
                <a:solidFill>
                  <a:srgbClr val="002060"/>
                </a:solidFill>
                <a:latin typeface="Calibri"/>
              </a:rPr>
              <a:t>2011. március-április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lang="hu-HU">
                <a:solidFill>
                  <a:srgbClr val="002060"/>
                </a:solidFill>
                <a:latin typeface="Calibri"/>
              </a:rPr>
              <a:t>Kormányülés, és elfogadása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>
                <a:solidFill>
                  <a:srgbClr val="002060"/>
                </a:solidFill>
                <a:latin typeface="Calibri"/>
              </a:rPr>
              <a:t>2011. május 31.</a:t>
            </a:r>
            <a:endParaRPr/>
          </a:p>
          <a:p>
            <a:endParaRPr/>
          </a:p>
        </p:txBody>
      </p:sp>
      <p:sp>
        <p:nvSpPr>
          <p:cNvPr id="16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6151F1C1-9141-41D1-81A1-516181B131A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68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 </a:t>
            </a:r>
            <a:r>
              <a:rPr b="1" lang="hu-HU" sz="2400">
                <a:solidFill>
                  <a:srgbClr val="ff000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A gazdasági társaságok számának alakulása</a:t>
            </a:r>
            <a:endParaRPr/>
          </a:p>
        </p:txBody>
      </p:sp>
      <p:sp>
        <p:nvSpPr>
          <p:cNvPr id="34" name="CustomShape 2"/>
          <p:cNvSpPr/>
          <p:nvPr/>
        </p:nvSpPr>
        <p:spPr>
          <a:xfrm>
            <a:off x="4572000" y="1490040"/>
            <a:ext cx="4104000" cy="1189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I. táblázat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Gyógyszertári vállalkozások számának alakulása 2006-2010 között</a:t>
            </a:r>
            <a:endParaRPr/>
          </a:p>
          <a:p>
            <a:endParaRPr/>
          </a:p>
        </p:txBody>
      </p:sp>
      <p:sp>
        <p:nvSpPr>
          <p:cNvPr id="35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E181A141-9161-4111-A1C1-D161B181010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36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IV. Semmelweis-terv 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Beavatkozási irányok</a:t>
            </a:r>
            <a:endParaRPr/>
          </a:p>
        </p:txBody>
      </p:sp>
      <p:sp>
        <p:nvSpPr>
          <p:cNvPr id="17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Pénzügyi, szervezeti gazdasági konszolidációhoz forrásjuttatások, fejlesztési források új prioritásai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Betegút-szervezést támogató  új állami egészségszervezési intézményrendszer kialakítása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Ágazati informatika újragondolása, rendszerszintű fejlesztése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Alapellátás és járóbetegszakellátás megerősítése, kompetenciák tisztázása, sürgősségi ellátás újraszervezése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b="1" lang="hu-HU">
                <a:solidFill>
                  <a:srgbClr val="0070c0"/>
                </a:solidFill>
                <a:latin typeface="Calibri"/>
              </a:rPr>
              <a:t>Gyógyszertárak egészségügyi integrálása, támogatáspolitika hatékonyságának javítása 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Egészségügyi és szociális ágazat fejlesztéseinek összehangolása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Egészségügyi minőségfejlesztés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Homogén foglalkozási csoportok életpályamodelljei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Népegészségügyi program megújítása 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Betegjogok érvényesülésének javítása</a:t>
            </a:r>
            <a:endParaRPr/>
          </a:p>
          <a:p>
            <a:pPr>
              <a:lnSpc>
                <a:spcPct val="80000"/>
              </a:lnSpc>
              <a:buSzPct val="45000"/>
              <a:buFont typeface="Arial"/>
              <a:buAutoNum type="arabicPeriod"/>
            </a:pPr>
            <a:r>
              <a:rPr lang="hu-HU">
                <a:solidFill>
                  <a:srgbClr val="000000"/>
                </a:solidFill>
                <a:latin typeface="Calibri"/>
              </a:rPr>
              <a:t>Egészségturizmus, egészségipar rendszerszintű támogatása </a:t>
            </a:r>
            <a:endParaRPr/>
          </a:p>
          <a:p>
            <a:endParaRPr/>
          </a:p>
        </p:txBody>
      </p:sp>
      <p:sp>
        <p:nvSpPr>
          <p:cNvPr id="171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A1115101-51A1-4131-B1C1-8121C1F1C1A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72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-"/>
            </a:pPr>
            <a:r>
              <a:rPr b="1" lang="hu-HU" sz="2100">
                <a:solidFill>
                  <a:srgbClr val="002060"/>
                </a:solidFill>
                <a:latin typeface="Calibri"/>
              </a:rPr>
              <a:t>A tavaly elkezdett átalakítás szerves folytatása</a:t>
            </a:r>
            <a:endParaRPr/>
          </a:p>
          <a:p>
            <a:pPr>
              <a:buSzPct val="45000"/>
              <a:buFont typeface="Arial"/>
              <a:buChar char="-"/>
            </a:pPr>
            <a:r>
              <a:rPr b="1" lang="hu-HU" sz="2100">
                <a:solidFill>
                  <a:srgbClr val="002060"/>
                </a:solidFill>
                <a:latin typeface="Calibri"/>
              </a:rPr>
              <a:t>A helyzetértékeléssel egyetértünk</a:t>
            </a:r>
            <a:endParaRPr/>
          </a:p>
          <a:p>
            <a:pPr>
              <a:buSzPct val="45000"/>
              <a:buFont typeface="Arial"/>
              <a:buChar char="-"/>
            </a:pPr>
            <a:r>
              <a:rPr b="1" lang="hu-HU" sz="2100">
                <a:solidFill>
                  <a:srgbClr val="002060"/>
                </a:solidFill>
                <a:latin typeface="Calibri"/>
              </a:rPr>
              <a:t>A célok és feladatok kijelölésével egyetértünk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-"/>
            </a:pPr>
            <a:r>
              <a:rPr b="1" lang="hu-HU" sz="2100">
                <a:solidFill>
                  <a:srgbClr val="002060"/>
                </a:solidFill>
                <a:latin typeface="Calibri"/>
              </a:rPr>
              <a:t>Együttműködést igényel, erre készek vagyunk:</a:t>
            </a:r>
            <a:endParaRPr/>
          </a:p>
          <a:p>
            <a:pPr lvl="1">
              <a:buSzPct val="45000"/>
              <a:buFont typeface="Arial"/>
              <a:buChar char="-"/>
            </a:pPr>
            <a:r>
              <a:rPr lang="hu-HU" sz="2100">
                <a:solidFill>
                  <a:srgbClr val="002060"/>
                </a:solidFill>
                <a:latin typeface="Calibri"/>
              </a:rPr>
              <a:t>Standardokat elkészítettük</a:t>
            </a:r>
            <a:endParaRPr/>
          </a:p>
          <a:p>
            <a:pPr lvl="1">
              <a:buSzPct val="45000"/>
              <a:buFont typeface="Arial"/>
              <a:buChar char="-"/>
            </a:pPr>
            <a:r>
              <a:rPr lang="hu-HU" sz="2100">
                <a:solidFill>
                  <a:srgbClr val="002060"/>
                </a:solidFill>
                <a:latin typeface="Calibri"/>
              </a:rPr>
              <a:t>Vényköteles és vénynélküli expediálási protokollt elkészítettük</a:t>
            </a:r>
            <a:endParaRPr/>
          </a:p>
          <a:p>
            <a:pPr lvl="1">
              <a:buSzPct val="45000"/>
              <a:buFont typeface="Arial"/>
              <a:buChar char="-"/>
            </a:pPr>
            <a:r>
              <a:rPr lang="hu-HU" sz="2100">
                <a:solidFill>
                  <a:srgbClr val="002060"/>
                </a:solidFill>
                <a:latin typeface="Calibri"/>
              </a:rPr>
              <a:t>Gyógyszerészi gondozást végezzük, fejlesztjük, </a:t>
            </a:r>
            <a:endParaRPr/>
          </a:p>
          <a:p>
            <a:pPr lvl="1">
              <a:buSzPct val="45000"/>
              <a:buFont typeface="Arial"/>
              <a:buChar char="-"/>
            </a:pPr>
            <a:r>
              <a:rPr lang="hu-HU" sz="2100">
                <a:solidFill>
                  <a:srgbClr val="002060"/>
                </a:solidFill>
                <a:latin typeface="Calibri"/>
              </a:rPr>
              <a:t>Generikus programhoz csatlakozunk (pl. helyettesítés, hatóanyag-rendelés)</a:t>
            </a:r>
            <a:endParaRPr/>
          </a:p>
          <a:p>
            <a:pPr lvl="1">
              <a:buSzPct val="45000"/>
              <a:buFont typeface="Arial"/>
              <a:buChar char="-"/>
            </a:pPr>
            <a:r>
              <a:rPr lang="hu-HU" sz="2100">
                <a:solidFill>
                  <a:srgbClr val="002060"/>
                </a:solidFill>
                <a:latin typeface="Calibri"/>
              </a:rPr>
              <a:t>Etikai rendszer keretei között etikai audit bevezetését előkészítjük</a:t>
            </a:r>
            <a:endParaRPr/>
          </a:p>
          <a:p>
            <a:pPr lvl="1">
              <a:buSzPct val="45000"/>
              <a:buFont typeface="Arial"/>
              <a:buChar char="-"/>
            </a:pPr>
            <a:r>
              <a:rPr lang="hu-HU" sz="2100">
                <a:solidFill>
                  <a:srgbClr val="002060"/>
                </a:solidFill>
                <a:latin typeface="Calibri"/>
              </a:rPr>
              <a:t>A tulajdonosi programhoz csatlakozunk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-"/>
            </a:pPr>
            <a:r>
              <a:rPr b="1" lang="hu-HU" sz="2100">
                <a:solidFill>
                  <a:srgbClr val="002060"/>
                </a:solidFill>
                <a:latin typeface="Calibri"/>
              </a:rPr>
              <a:t>De! </a:t>
            </a:r>
            <a:endParaRPr/>
          </a:p>
          <a:p>
            <a:pPr lvl="1">
              <a:buSzPct val="45000"/>
              <a:buFont typeface="Arial"/>
              <a:buChar char="-"/>
            </a:pPr>
            <a:r>
              <a:rPr b="1" lang="hu-HU" sz="2100">
                <a:solidFill>
                  <a:srgbClr val="002060"/>
                </a:solidFill>
                <a:latin typeface="Calibri"/>
              </a:rPr>
              <a:t>Nagyfokú eladósodás, körbetartozás</a:t>
            </a:r>
            <a:endParaRPr/>
          </a:p>
          <a:p>
            <a:pPr lvl="1">
              <a:buSzPct val="45000"/>
              <a:buFont typeface="Arial"/>
              <a:buChar char="-"/>
            </a:pPr>
            <a:r>
              <a:rPr b="1" lang="hu-HU" sz="2100">
                <a:solidFill>
                  <a:srgbClr val="002060"/>
                </a:solidFill>
                <a:latin typeface="Calibri"/>
              </a:rPr>
              <a:t>Széll Kálmán-terv: brutális forráscsökkenés</a:t>
            </a:r>
            <a:endParaRPr/>
          </a:p>
          <a:p>
            <a:endParaRPr/>
          </a:p>
          <a:p>
            <a:pPr algn="ctr"/>
            <a:r>
              <a:rPr b="1" lang="hu-HU" sz="2100">
                <a:solidFill>
                  <a:srgbClr val="ff0000"/>
                </a:solidFill>
                <a:latin typeface="Calibri"/>
              </a:rPr>
              <a:t>A fő kérdés az lesz: </a:t>
            </a:r>
            <a:endParaRPr/>
          </a:p>
          <a:p>
            <a:pPr algn="ctr"/>
            <a:r>
              <a:rPr b="1" lang="hu-HU" sz="2100">
                <a:solidFill>
                  <a:srgbClr val="ff0000"/>
                </a:solidFill>
                <a:latin typeface="Calibri"/>
              </a:rPr>
              <a:t>Ki marad életben?</a:t>
            </a:r>
            <a:endParaRPr/>
          </a:p>
          <a:p>
            <a:pPr algn="ctr"/>
            <a:r>
              <a:rPr b="1" lang="hu-HU" sz="2100">
                <a:solidFill>
                  <a:srgbClr val="ff0000"/>
                </a:solidFill>
                <a:latin typeface="Calibri"/>
              </a:rPr>
              <a:t>Milyen eszközökkel lehet életben maradni?</a:t>
            </a:r>
            <a:endParaRPr/>
          </a:p>
          <a:p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914101-71F1-4131-A1C1-D1A18111915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75" name="TextShape 3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IV. A Semmelweis-terv</a:t>
            </a:r>
            <a:r>
              <a:rPr b="1" lang="hu-HU" sz="2400">
                <a:solidFill>
                  <a:srgbClr val="00206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Hogyan értékeljük a Semmelweis-tervet?</a:t>
            </a:r>
            <a:endParaRPr/>
          </a:p>
        </p:txBody>
      </p:sp>
      <p:sp>
        <p:nvSpPr>
          <p:cNvPr id="176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V. A gyógyszertár-működtetés  kérdései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457200" y="152388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Megőrizhető-e a gyógyszerellátás egyenletessége térben és időben?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Ki a gyógyszertár valódi működtetője?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1994-2006: </a:t>
            </a:r>
            <a:r>
              <a:rPr lang="hu-HU">
                <a:solidFill>
                  <a:srgbClr val="0070c0"/>
                </a:solidFill>
                <a:latin typeface="Calibri"/>
              </a:rPr>
              <a:t>	</a:t>
            </a:r>
            <a:r>
              <a:rPr lang="hu-HU">
                <a:solidFill>
                  <a:srgbClr val="0070c0"/>
                </a:solidFill>
                <a:latin typeface="Calibri"/>
              </a:rPr>
              <a:t>személyi jogos gyógyszerész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2006-</a:t>
            </a:r>
            <a:r>
              <a:rPr lang="hu-HU">
                <a:solidFill>
                  <a:srgbClr val="0070c0"/>
                </a:solidFill>
                <a:latin typeface="Calibri"/>
              </a:rPr>
              <a:t>	</a:t>
            </a:r>
            <a:r>
              <a:rPr lang="hu-HU">
                <a:solidFill>
                  <a:srgbClr val="0070c0"/>
                </a:solidFill>
                <a:latin typeface="Calibri"/>
              </a:rPr>
              <a:t>	</a:t>
            </a:r>
            <a:r>
              <a:rPr lang="hu-HU">
                <a:solidFill>
                  <a:srgbClr val="0070c0"/>
                </a:solidFill>
                <a:latin typeface="Calibri"/>
              </a:rPr>
              <a:t>gazdasági társaság</a:t>
            </a:r>
            <a:endParaRPr/>
          </a:p>
          <a:p>
            <a:pPr lvl="1">
              <a:buSzPct val="45000"/>
              <a:buFont typeface="Arial"/>
              <a:buChar char="–"/>
            </a:pPr>
            <a:r>
              <a:rPr lang="hu-HU">
                <a:solidFill>
                  <a:srgbClr val="0070c0"/>
                </a:solidFill>
                <a:latin typeface="Calibri"/>
              </a:rPr>
              <a:t>2011-</a:t>
            </a:r>
            <a:r>
              <a:rPr lang="hu-HU">
                <a:solidFill>
                  <a:srgbClr val="0070c0"/>
                </a:solidFill>
                <a:latin typeface="Calibri"/>
              </a:rPr>
              <a:t>	</a:t>
            </a:r>
            <a:r>
              <a:rPr lang="hu-HU">
                <a:solidFill>
                  <a:srgbClr val="0070c0"/>
                </a:solidFill>
                <a:latin typeface="Calibri"/>
              </a:rPr>
              <a:t>	</a:t>
            </a:r>
            <a:r>
              <a:rPr lang="hu-HU">
                <a:solidFill>
                  <a:srgbClr val="0070c0"/>
                </a:solidFill>
                <a:latin typeface="Calibri"/>
              </a:rPr>
              <a:t>személyi jogos és gazdasági társaság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Mik a személyi joghoz tapadó jogok és kötelességek?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Mi a gyógyszerpiaci szereplők jogköre / mozgástere?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Mi lesz a gyógyszertári fúziókkal?</a:t>
            </a:r>
            <a:endParaRPr/>
          </a:p>
          <a:p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>
                <a:solidFill>
                  <a:srgbClr val="0070c0"/>
                </a:solidFill>
                <a:latin typeface="Calibri"/>
              </a:rPr>
              <a:t>Nemzeti kézben maradnak-e a gyógyszertárak?</a:t>
            </a:r>
            <a:endParaRPr/>
          </a:p>
        </p:txBody>
      </p:sp>
      <p:sp>
        <p:nvSpPr>
          <p:cNvPr id="17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9141D191-9181-4171-9141-51F1016141B1}" type="slidenum">
              <a:rPr lang="hu-HU" sz="1200">
                <a:solidFill>
                  <a:srgbClr val="8b8b8b"/>
                </a:solidFill>
                <a:latin typeface="Arial"/>
              </a:rPr>
              <a:t>&lt;szám&gt;</a:t>
            </a:fld>
            <a:endParaRPr/>
          </a:p>
        </p:txBody>
      </p:sp>
      <p:sp>
        <p:nvSpPr>
          <p:cNvPr id="180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i="1" lang="hu-HU" sz="2800">
                <a:solidFill>
                  <a:srgbClr val="ffff99"/>
                </a:solidFill>
                <a:latin typeface="Times New Roman"/>
              </a:rPr>
              <a:t>Szép hétvégét!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</p:sp>
      <p:sp>
        <p:nvSpPr>
          <p:cNvPr id="183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  <p:sp>
        <p:nvSpPr>
          <p:cNvPr id="184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D111D141-3101-41F1-9151-D171213141C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467640" y="47664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hu-HU" sz="2400">
                <a:solidFill>
                  <a:srgbClr val="0070c0"/>
                </a:solidFill>
                <a:latin typeface="Times New Roman"/>
              </a:rPr>
              <a:t>I. 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A lakossági gyógyszerellátás aktuális adatai 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Árbevétel</a:t>
            </a:r>
            <a:r>
              <a:rPr lang="hu-HU" sz="2000">
                <a:solidFill>
                  <a:srgbClr val="0070c0"/>
                </a:solidFill>
                <a:latin typeface="Arial"/>
              </a:rPr>
              <a:t>
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3924000" y="1628640"/>
            <a:ext cx="4824000" cy="913320"/>
          </a:xfrm>
          <a:prstGeom prst="rect">
            <a:avLst/>
          </a:prstGeom>
        </p:spPr>
        <p:txBody>
          <a:bodyPr bIns="45000" lIns="90000" rIns="90000" tIns="45000"/>
          <a:p>
            <a:pPr algn="r"/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II. táblázat</a:t>
            </a:r>
            <a:r>
              <a:rPr lang="hu-HU">
                <a:solidFill>
                  <a:srgbClr val="000000"/>
                </a:solidFill>
                <a:latin typeface="Calibri"/>
                <a:ea typeface="Calibri"/>
              </a:rPr>
              <a:t>
</a:t>
            </a: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A belföldi értékesítés árbevételének alakulása 2008-2010 között (milliárd forintban)</a:t>
            </a:r>
            <a:endParaRPr/>
          </a:p>
        </p:txBody>
      </p:sp>
      <p:sp>
        <p:nvSpPr>
          <p:cNvPr id="39" name="CustomShape 3"/>
          <p:cNvSpPr/>
          <p:nvPr/>
        </p:nvSpPr>
        <p:spPr>
          <a:xfrm>
            <a:off x="539640" y="5103720"/>
            <a:ext cx="7920360" cy="91332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lang="hu-HU">
                <a:solidFill>
                  <a:srgbClr val="000000"/>
                </a:solidFill>
                <a:latin typeface="Calibri"/>
                <a:ea typeface="Calibri"/>
              </a:rPr>
              <a:t></a:t>
            </a:r>
            <a:r>
              <a:rPr lang="hu-HU">
                <a:solidFill>
                  <a:srgbClr val="000000"/>
                </a:solidFill>
                <a:latin typeface="Calibri"/>
                <a:ea typeface="Calibri"/>
              </a:rPr>
              <a:t>A belföldi értékesítés árbevétele mellett a beszámolók alapján mintegy 3 milliárd Ft értékben a vállalkozások export-bevételt is realizáltak. A szakágazati besorolás pontatlanságai miatti adat leválasztás 6-10 Mrd Ft.</a:t>
            </a:r>
            <a:endParaRPr/>
          </a:p>
        </p:txBody>
      </p:sp>
      <p:sp>
        <p:nvSpPr>
          <p:cNvPr id="40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71116131-81D1-41E1-8121-0151E1F1B14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41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Adózott eredmény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4356000" y="1562040"/>
            <a:ext cx="4320000" cy="1189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III. táblázat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A gyógyszertári vállalkozások adózott eredményének alakulása 2008-2010 között (milliárd forintban</a:t>
            </a:r>
            <a:r>
              <a:rPr b="1" i="1" lang="hu-HU">
                <a:solidFill>
                  <a:srgbClr val="000000"/>
                </a:solidFill>
                <a:latin typeface="Times New Roman"/>
                <a:ea typeface="Calibri"/>
              </a:rPr>
              <a:t>)</a:t>
            </a:r>
            <a:endParaRPr/>
          </a:p>
        </p:txBody>
      </p:sp>
      <p:sp>
        <p:nvSpPr>
          <p:cNvPr id="44" name="CustomShape 3"/>
          <p:cNvSpPr/>
          <p:nvPr/>
        </p:nvSpPr>
        <p:spPr>
          <a:xfrm>
            <a:off x="539640" y="5445360"/>
            <a:ext cx="7272360" cy="36468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lang="hu-HU">
                <a:solidFill>
                  <a:srgbClr val="000000"/>
                </a:solidFill>
                <a:latin typeface="Calibri"/>
                <a:ea typeface="Calibri"/>
              </a:rPr>
              <a:t> </a:t>
            </a:r>
            <a:r>
              <a:rPr lang="hu-HU">
                <a:solidFill>
                  <a:srgbClr val="000000"/>
                </a:solidFill>
                <a:latin typeface="Calibri"/>
                <a:ea typeface="Calibri"/>
              </a:rPr>
              <a:t>Az egyéni vállalkozások becsült adóhányada alapján számított értékek</a:t>
            </a:r>
            <a:endParaRPr/>
          </a:p>
        </p:txBody>
      </p:sp>
      <p:sp>
        <p:nvSpPr>
          <p:cNvPr id="45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C10191E1-1131-41E1-91F1-21E17171911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46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Veszteséges gyógyszertári vállalkozások</a:t>
            </a:r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4356000" y="1615680"/>
            <a:ext cx="4320000" cy="9147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IV. táblázat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A veszteséges gyógyszertári vállalkozások száma és aránya</a:t>
            </a:r>
            <a:endParaRPr/>
          </a:p>
        </p:txBody>
      </p:sp>
      <p:sp>
        <p:nvSpPr>
          <p:cNvPr id="49" name="CustomShape 3"/>
          <p:cNvSpPr/>
          <p:nvPr/>
        </p:nvSpPr>
        <p:spPr>
          <a:xfrm>
            <a:off x="539640" y="5805360"/>
            <a:ext cx="7992360" cy="36468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</a:t>
            </a:r>
            <a:r>
              <a:rPr lang="hu-HU">
                <a:solidFill>
                  <a:srgbClr val="000000"/>
                </a:solidFill>
                <a:latin typeface="Calibri"/>
                <a:ea typeface="Calibri"/>
              </a:rPr>
              <a:t>A vállalkozások száma 2009-ben 72-vel, 2010-ben pedig 47-tel nőtt.</a:t>
            </a:r>
            <a:endParaRPr/>
          </a:p>
        </p:txBody>
      </p:sp>
      <p:sp>
        <p:nvSpPr>
          <p:cNvPr id="50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81E12131-E171-4111-9181-E1518181F10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51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 Veszteséges gyógyszertári vállalkozások</a:t>
            </a:r>
            <a:endParaRPr/>
          </a:p>
        </p:txBody>
      </p:sp>
      <p:sp>
        <p:nvSpPr>
          <p:cNvPr id="53" name="CustomShape 2"/>
          <p:cNvSpPr/>
          <p:nvPr/>
        </p:nvSpPr>
        <p:spPr>
          <a:xfrm>
            <a:off x="4140000" y="1495800"/>
            <a:ext cx="4536000" cy="1189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V. táblázat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A veszteséges vállalkozások néhány  mutatója</a:t>
            </a:r>
            <a:endParaRPr/>
          </a:p>
          <a:p>
            <a:endParaRPr/>
          </a:p>
        </p:txBody>
      </p:sp>
      <p:sp>
        <p:nvSpPr>
          <p:cNvPr id="54" name="CustomShape 3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</p:spPr>
      </p:sp>
      <p:sp>
        <p:nvSpPr>
          <p:cNvPr id="55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11817181-B111-41B1-A191-F1612131B1A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56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r>
              <a:rPr b="1" lang="hu-HU" sz="2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Személyi jellegű ráfordítások</a:t>
            </a:r>
            <a:endParaRPr/>
          </a:p>
        </p:txBody>
      </p:sp>
      <p:sp>
        <p:nvSpPr>
          <p:cNvPr id="58" name="CustomShape 2"/>
          <p:cNvSpPr/>
          <p:nvPr/>
        </p:nvSpPr>
        <p:spPr>
          <a:xfrm>
            <a:off x="4212000" y="1416600"/>
            <a:ext cx="4392000" cy="9147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VI. táblázat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Személyi jellegű ráfordítások 2008-2010 között (milliárd forintban)</a:t>
            </a:r>
            <a:endParaRPr/>
          </a:p>
        </p:txBody>
      </p:sp>
      <p:sp>
        <p:nvSpPr>
          <p:cNvPr id="59" name="CustomShape 3"/>
          <p:cNvSpPr/>
          <p:nvPr/>
        </p:nvSpPr>
        <p:spPr>
          <a:xfrm>
            <a:off x="467640" y="5517360"/>
            <a:ext cx="8208720" cy="36468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b="1" lang="hu-HU">
                <a:solidFill>
                  <a:srgbClr val="000000"/>
                </a:solidFill>
                <a:latin typeface="Calibri"/>
                <a:ea typeface="Calibri"/>
              </a:rPr>
              <a:t></a:t>
            </a:r>
            <a:r>
              <a:rPr lang="hu-HU">
                <a:solidFill>
                  <a:srgbClr val="000000"/>
                </a:solidFill>
                <a:latin typeface="Calibri"/>
                <a:ea typeface="Calibri"/>
              </a:rPr>
              <a:t>Az egyéni vállalkozások adata a bérköltségből arányosítással számított érték.</a:t>
            </a:r>
            <a:endParaRPr/>
          </a:p>
        </p:txBody>
      </p:sp>
      <p:sp>
        <p:nvSpPr>
          <p:cNvPr id="60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E1C17171-4191-41A1-8131-D1312101911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61" name="TextShape 5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2400">
                <a:solidFill>
                  <a:srgbClr val="0070c0"/>
                </a:solidFill>
                <a:latin typeface="Calibri"/>
              </a:rPr>
              <a:t>I. A lakossági gyógyszerellátás aktuális adatai</a:t>
            </a:r>
            <a:r>
              <a:rPr b="1" lang="hu-HU" sz="4400">
                <a:solidFill>
                  <a:srgbClr val="0070c0"/>
                </a:solidFill>
                <a:latin typeface="Calibri"/>
              </a:rPr>
              <a:t>
</a:t>
            </a:r>
            <a:r>
              <a:rPr b="1" lang="hu-HU" sz="2000">
                <a:solidFill>
                  <a:srgbClr val="ff0000"/>
                </a:solidFill>
                <a:latin typeface="Calibri"/>
              </a:rPr>
              <a:t>Gyógyszertárak árbevétele</a:t>
            </a:r>
            <a:endParaRPr/>
          </a:p>
        </p:txBody>
      </p:sp>
      <p:sp>
        <p:nvSpPr>
          <p:cNvPr id="63" name="CustomShape 2"/>
          <p:cNvSpPr/>
          <p:nvPr/>
        </p:nvSpPr>
        <p:spPr>
          <a:xfrm>
            <a:off x="4500000" y="1490040"/>
            <a:ext cx="4174920" cy="1189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VII. táblázat</a:t>
            </a:r>
            <a:endParaRPr/>
          </a:p>
          <a:p>
            <a:pPr algn="r">
              <a:lnSpc>
                <a:spcPct val="100000"/>
              </a:lnSpc>
            </a:pPr>
            <a:r>
              <a:rPr b="1" i="1" lang="hu-HU">
                <a:solidFill>
                  <a:srgbClr val="000000"/>
                </a:solidFill>
                <a:latin typeface="Calibri"/>
                <a:ea typeface="Calibri"/>
              </a:rPr>
              <a:t>Egy gyógyszertárra jutó árbevétel (mFt/hó/gyógyszertár)</a:t>
            </a:r>
            <a:endParaRPr/>
          </a:p>
          <a:p>
            <a:endParaRPr/>
          </a:p>
        </p:txBody>
      </p:sp>
      <p:sp>
        <p:nvSpPr>
          <p:cNvPr id="6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41A1F181-6121-4131-8121-E111B1F14181}" type="slidenum">
              <a:rPr lang="hu-HU" sz="1200">
                <a:solidFill>
                  <a:srgbClr val="8b8b8b"/>
                </a:solidFill>
                <a:latin typeface="Calibri"/>
              </a:rPr>
              <a:t>&lt;szám&gt;</a:t>
            </a:fld>
            <a:endParaRPr/>
          </a:p>
        </p:txBody>
      </p:sp>
      <p:sp>
        <p:nvSpPr>
          <p:cNvPr id="65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 sz="1200">
                <a:solidFill>
                  <a:srgbClr val="8b8b8b"/>
                </a:solidFill>
                <a:latin typeface="Calibri"/>
              </a:rPr>
              <a:t>Bp. rez. II.-III. 2011.11.12.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